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Maven Pro" panose="020B0604020202020204" charset="0"/>
      <p:regular r:id="rId61"/>
      <p:bold r:id="rId62"/>
    </p:embeddedFont>
    <p:embeddedFont>
      <p:font typeface="Roboto" panose="02000000000000000000" pitchFamily="2" charset="0"/>
      <p:regular r:id="rId63"/>
      <p:bold r:id="rId64"/>
      <p:italic r:id="rId65"/>
      <p:boldItalic r:id="rId66"/>
    </p:embeddedFont>
    <p:embeddedFont>
      <p:font typeface="Roboto Slab" panose="020B0604020202020204" charset="0"/>
      <p:regular r:id="rId67"/>
      <p:bold r:id="rId68"/>
    </p:embeddedFont>
    <p:embeddedFont>
      <p:font typeface="Source Sans Pro" panose="020B050303040302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A6D873-D5A2-4EB8-89C7-89DDDC0390E0}">
  <a:tblStyle styleId="{03A6D873-D5A2-4EB8-89C7-89DDDC0390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05" autoAdjust="0"/>
  </p:normalViewPr>
  <p:slideViewPr>
    <p:cSldViewPr snapToGrid="0">
      <p:cViewPr varScale="1">
        <p:scale>
          <a:sx n="40" d="100"/>
          <a:sy n="40" d="100"/>
        </p:scale>
        <p:origin x="13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kylemistele.medium.com/a-beginners-guide-to-edr-evasion-b98cc076eb9a"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kylemistele.medium.com/a-beginners-guide-to-edr-evasion-b98cc076eb9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powershellempire.com/wp-content/uploads/2015/07/empire_logo_black4.png"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styles.redditmedia.com/t5_3kc4k/styles/communityIcon_awrm7y13mg851.jpg" TargetMode="External"/><Relationship Id="rId5" Type="http://schemas.openxmlformats.org/officeDocument/2006/relationships/hyperlink" Target="https://0xboku.com/assets/images/cs.png" TargetMode="External"/><Relationship Id="rId4" Type="http://schemas.openxmlformats.org/officeDocument/2006/relationships/hyperlink" Target="https://www.kali.org/tools/metasploit-framework/images/metasploit-framework-logo.sv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ynzack.github.io/Blinding-EDR-On-Window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c8e1b2a7e_0_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c8e1b2a7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Mostly file based</a:t>
            </a:r>
            <a:endParaRPr/>
          </a:p>
          <a:p>
            <a:pPr marL="0" lvl="0" indent="0" algn="l" rtl="0">
              <a:spcBef>
                <a:spcPts val="0"/>
              </a:spcBef>
              <a:spcAft>
                <a:spcPts val="0"/>
              </a:spcAft>
              <a:buNone/>
            </a:pPr>
            <a:r>
              <a:rPr lang="en"/>
              <a:t>Known bad</a:t>
            </a:r>
            <a:endParaRPr/>
          </a:p>
          <a:p>
            <a:pPr marL="0" lvl="0" indent="0" algn="l" rtl="0">
              <a:spcBef>
                <a:spcPts val="0"/>
              </a:spcBef>
              <a:spcAft>
                <a:spcPts val="0"/>
              </a:spcAft>
              <a:buNone/>
            </a:pPr>
            <a:r>
              <a:rPr lang="en"/>
              <a:t>Heuristics</a:t>
            </a:r>
            <a:endParaRPr/>
          </a:p>
          <a:p>
            <a:pPr marL="0" lvl="0" indent="0" algn="l" rtl="0">
              <a:spcBef>
                <a:spcPts val="0"/>
              </a:spcBef>
              <a:spcAft>
                <a:spcPts val="0"/>
              </a:spcAft>
              <a:buNone/>
            </a:pPr>
            <a:endParaRPr/>
          </a:p>
          <a:p>
            <a:pPr marL="0" lvl="0" indent="0" algn="l" rtl="0">
              <a:spcBef>
                <a:spcPts val="0"/>
              </a:spcBef>
              <a:spcAft>
                <a:spcPts val="0"/>
              </a:spcAft>
              <a:buNone/>
            </a:pPr>
            <a:r>
              <a:rPr lang="en"/>
              <a:t>Cover up known bad</a:t>
            </a:r>
            <a:endParaRPr/>
          </a:p>
          <a:p>
            <a:pPr marL="0" lvl="0" indent="0" algn="l" rtl="0">
              <a:spcBef>
                <a:spcPts val="0"/>
              </a:spcBef>
              <a:spcAft>
                <a:spcPts val="0"/>
              </a:spcAft>
              <a:buNone/>
            </a:pPr>
            <a:r>
              <a:rPr lang="en"/>
              <a:t>Go into memory - powershell was great for a while</a:t>
            </a:r>
            <a:endParaRPr/>
          </a:p>
          <a:p>
            <a:pPr marL="0" lvl="0" indent="0" algn="l" rtl="0">
              <a:spcBef>
                <a:spcPts val="0"/>
              </a:spcBef>
              <a:spcAft>
                <a:spcPts val="0"/>
              </a:spcAft>
              <a:buNone/>
            </a:pPr>
            <a:r>
              <a:rPr lang="en"/>
              <a:t>Anti heuristics - detect when executing outside legitimate target and behave differently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4ebfffd3a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4ebfffd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Mostly file based</a:t>
            </a:r>
            <a:endParaRPr dirty="0"/>
          </a:p>
          <a:p>
            <a:pPr marL="0" lvl="0" indent="0" algn="l" rtl="0">
              <a:spcBef>
                <a:spcPts val="0"/>
              </a:spcBef>
              <a:spcAft>
                <a:spcPts val="0"/>
              </a:spcAft>
              <a:buNone/>
            </a:pPr>
            <a:r>
              <a:rPr lang="en" dirty="0"/>
              <a:t>Known bad</a:t>
            </a:r>
            <a:endParaRPr dirty="0"/>
          </a:p>
          <a:p>
            <a:pPr marL="0" lvl="0" indent="0" algn="l" rtl="0">
              <a:spcBef>
                <a:spcPts val="0"/>
              </a:spcBef>
              <a:spcAft>
                <a:spcPts val="0"/>
              </a:spcAft>
              <a:buNone/>
            </a:pPr>
            <a:r>
              <a:rPr lang="en" dirty="0"/>
              <a:t>Heuristics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Cover up known bad</a:t>
            </a:r>
            <a:endParaRPr dirty="0"/>
          </a:p>
          <a:p>
            <a:pPr marL="0" lvl="0" indent="0" algn="l" rtl="0">
              <a:spcBef>
                <a:spcPts val="0"/>
              </a:spcBef>
              <a:spcAft>
                <a:spcPts val="0"/>
              </a:spcAft>
              <a:buNone/>
            </a:pPr>
            <a:r>
              <a:rPr lang="en" dirty="0"/>
              <a:t>Go into memory - powershell was great for a while - exiting binary that can stage code into memory without touching disk</a:t>
            </a:r>
            <a:endParaRPr dirty="0"/>
          </a:p>
          <a:p>
            <a:pPr marL="0" lvl="0" indent="0" algn="l" rtl="0">
              <a:spcBef>
                <a:spcPts val="0"/>
              </a:spcBef>
              <a:spcAft>
                <a:spcPts val="0"/>
              </a:spcAft>
              <a:buNone/>
            </a:pPr>
            <a:r>
              <a:rPr lang="en" dirty="0"/>
              <a:t>Anti heuristics - detect when executing outside legitimate target and behave differently</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c8e1b2a7e_0_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c8e1b2a7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Collect as much behavioural data as possible during runtime</a:t>
            </a:r>
            <a:endParaRPr/>
          </a:p>
          <a:p>
            <a:pPr marL="0" lvl="0" indent="0" algn="l" rtl="0">
              <a:spcBef>
                <a:spcPts val="0"/>
              </a:spcBef>
              <a:spcAft>
                <a:spcPts val="0"/>
              </a:spcAft>
              <a:buNone/>
            </a:pPr>
            <a:r>
              <a:rPr lang="en"/>
              <a:t>Analyze for anomalies</a:t>
            </a:r>
            <a:endParaRPr/>
          </a:p>
          <a:p>
            <a:pPr marL="0" lvl="0" indent="0" algn="l" rtl="0">
              <a:spcBef>
                <a:spcPts val="0"/>
              </a:spcBef>
              <a:spcAft>
                <a:spcPts val="0"/>
              </a:spcAft>
              <a:buNone/>
            </a:pPr>
            <a:r>
              <a:rPr lang="en"/>
              <a:t>correlate results</a:t>
            </a:r>
            <a:endParaRPr/>
          </a:p>
          <a:p>
            <a:pPr marL="0" lvl="0" indent="0" algn="l" rtl="0">
              <a:spcBef>
                <a:spcPts val="0"/>
              </a:spcBef>
              <a:spcAft>
                <a:spcPts val="0"/>
              </a:spcAft>
              <a:buNone/>
            </a:pPr>
            <a:r>
              <a:rPr lang="en"/>
              <a:t>Abnormal behaviour can include things that are not considered known bad!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6726da541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6726da54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How does this force us to stop relying on traditional evasions?</a:t>
            </a:r>
            <a:endParaRPr/>
          </a:p>
          <a:p>
            <a:pPr marL="0" lvl="0" indent="0" algn="l" rtl="0">
              <a:spcBef>
                <a:spcPts val="0"/>
              </a:spcBef>
              <a:spcAft>
                <a:spcPts val="0"/>
              </a:spcAft>
              <a:buNone/>
            </a:pPr>
            <a:endParaRPr/>
          </a:p>
          <a:p>
            <a:pPr marL="0" lvl="0" indent="0" algn="l" rtl="0">
              <a:spcBef>
                <a:spcPts val="0"/>
              </a:spcBef>
              <a:spcAft>
                <a:spcPts val="0"/>
              </a:spcAft>
              <a:buNone/>
            </a:pPr>
            <a:r>
              <a:rPr lang="en"/>
              <a:t>E.g. evading known bad is not enough</a:t>
            </a:r>
            <a:endParaRPr/>
          </a:p>
          <a:p>
            <a:pPr marL="0" lvl="0" indent="0" algn="l" rtl="0">
              <a:spcBef>
                <a:spcPts val="0"/>
              </a:spcBef>
              <a:spcAft>
                <a:spcPts val="0"/>
              </a:spcAft>
              <a:buNone/>
            </a:pPr>
            <a:r>
              <a:rPr lang="en"/>
              <a:t>We can get caught by not behaving normally enough</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5b21cd462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5b21cd46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5b21cd462_0_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5b21cd46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These are not in every app, but can be implemented by the app dev</a:t>
            </a:r>
            <a:endParaRPr/>
          </a:p>
          <a:p>
            <a:pPr marL="457200" lvl="0" indent="-317500" algn="l" rtl="0">
              <a:spcBef>
                <a:spcPts val="0"/>
              </a:spcBef>
              <a:spcAft>
                <a:spcPts val="0"/>
              </a:spcAft>
              <a:buSzPts val="1400"/>
              <a:buChar char="-"/>
            </a:pPr>
            <a:r>
              <a:rPr lang="en"/>
              <a:t>They are implemented in most windows components e.g. dlls, powershell, .NET CLR, windows processes etc.</a:t>
            </a:r>
            <a:endParaRPr/>
          </a:p>
          <a:p>
            <a:pPr marL="457200" lvl="0" indent="-317500" algn="l" rtl="0">
              <a:spcBef>
                <a:spcPts val="0"/>
              </a:spcBef>
              <a:spcAft>
                <a:spcPts val="0"/>
              </a:spcAft>
              <a:buSzPts val="1400"/>
              <a:buChar char="-"/>
            </a:pPr>
            <a:r>
              <a:rPr lang="en"/>
              <a:t>Powershell is heavily monitored nowadays, not as viable offensively as before. Wont be talking abt it tday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c9205fc14_0_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c9205fc1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how it works</a:t>
            </a:r>
            <a:endParaRPr/>
          </a:p>
          <a:p>
            <a:pPr marL="0" lvl="0" indent="0" algn="l" rtl="0">
              <a:spcBef>
                <a:spcPts val="0"/>
              </a:spcBef>
              <a:spcAft>
                <a:spcPts val="0"/>
              </a:spcAft>
              <a:buNone/>
            </a:pPr>
            <a:r>
              <a:rPr lang="en"/>
              <a:t>AMSI and ETW do NOT flag your stuff, they forward it to whatever AV/EDR you have.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fc9205fc14_0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fc9205f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They often still scan for known bad (at least the ones that are running day to day)</a:t>
            </a:r>
            <a:endParaRPr/>
          </a:p>
          <a:p>
            <a:pPr marL="457200" lvl="0" indent="-317500" algn="l" rtl="0">
              <a:spcBef>
                <a:spcPts val="0"/>
              </a:spcBef>
              <a:spcAft>
                <a:spcPts val="0"/>
              </a:spcAft>
              <a:buSzPts val="1400"/>
              <a:buChar char="-"/>
            </a:pPr>
            <a:r>
              <a:rPr lang="en"/>
              <a:t>New tech and tools exist but not in day to day use yet</a:t>
            </a:r>
            <a:endParaRPr/>
          </a:p>
          <a:p>
            <a:pPr marL="457200" lvl="0" indent="-317500" algn="l" rtl="0">
              <a:spcBef>
                <a:spcPts val="0"/>
              </a:spcBef>
              <a:spcAft>
                <a:spcPts val="0"/>
              </a:spcAft>
              <a:buSzPts val="1400"/>
              <a:buChar char="-"/>
            </a:pPr>
            <a:r>
              <a:rPr lang="en"/>
              <a:t>Mem scanning is processing heavy, cannot constantly scan everywhere non stop</a:t>
            </a:r>
            <a:endParaRPr/>
          </a:p>
          <a:p>
            <a:pPr marL="914400" lvl="1" indent="-317500" algn="l" rtl="0">
              <a:spcBef>
                <a:spcPts val="0"/>
              </a:spcBef>
              <a:spcAft>
                <a:spcPts val="0"/>
              </a:spcAft>
              <a:buSzPts val="1400"/>
              <a:buChar char="-"/>
            </a:pPr>
            <a:r>
              <a:rPr lang="en"/>
              <a:t>Time intervals</a:t>
            </a:r>
            <a:endParaRPr/>
          </a:p>
          <a:p>
            <a:pPr marL="914400" lvl="1" indent="-317500" algn="l" rtl="0">
              <a:spcBef>
                <a:spcPts val="0"/>
              </a:spcBef>
              <a:spcAft>
                <a:spcPts val="0"/>
              </a:spcAft>
              <a:buSzPts val="1400"/>
              <a:buChar char="-"/>
            </a:pPr>
            <a:r>
              <a:rPr lang="en"/>
              <a:t>Specific triggers e.g. RWX memory is allocated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fc9205fc14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fc9205fc1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Can be used to trigger mem scans</a:t>
            </a:r>
            <a:endParaRPr/>
          </a:p>
          <a:p>
            <a:pPr marL="457200" lvl="0" indent="-317500" algn="l" rtl="0">
              <a:spcBef>
                <a:spcPts val="0"/>
              </a:spcBef>
              <a:spcAft>
                <a:spcPts val="0"/>
              </a:spcAft>
              <a:buSzPts val="1400"/>
              <a:buChar char="-"/>
            </a:pPr>
            <a:r>
              <a:rPr lang="en"/>
              <a:t>Sends data to EDR/AV for analysis</a:t>
            </a:r>
            <a:endParaRPr/>
          </a:p>
          <a:p>
            <a:pPr marL="457200" lvl="0" indent="-317500" algn="l" rtl="0">
              <a:spcBef>
                <a:spcPts val="0"/>
              </a:spcBef>
              <a:spcAft>
                <a:spcPts val="0"/>
              </a:spcAft>
              <a:buSzPts val="1400"/>
              <a:buChar char="-"/>
            </a:pPr>
            <a:r>
              <a:rPr lang="en"/>
              <a:t>Monitors for functions being called from DLLs e.g. kernel32, ntdll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c9205fc14_0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c9205fc1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a:t>
            </a:r>
            <a:r>
              <a:rPr lang="en" u="sng">
                <a:solidFill>
                  <a:schemeClr val="hlink"/>
                </a:solidFill>
                <a:hlinkClick r:id="rId3"/>
              </a:rPr>
              <a:t>https://kylemistele.medium.com/a-beginners-guide-to-edr-evasion-b98cc076eb9a</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Explain windows function calls</a:t>
            </a:r>
            <a:endParaRPr/>
          </a:p>
          <a:p>
            <a:pPr marL="457200" lvl="0" indent="-317500" algn="l" rtl="0">
              <a:spcBef>
                <a:spcPts val="0"/>
              </a:spcBef>
              <a:spcAft>
                <a:spcPts val="0"/>
              </a:spcAft>
              <a:buSzPts val="1400"/>
              <a:buChar char="-"/>
            </a:pPr>
            <a:r>
              <a:rPr lang="en"/>
              <a:t>Windows abstracts stuff into higher level dlls e.g. kernel32</a:t>
            </a:r>
            <a:endParaRPr/>
          </a:p>
          <a:p>
            <a:pPr marL="457200" lvl="0" indent="-317500" algn="l" rtl="0">
              <a:spcBef>
                <a:spcPts val="0"/>
              </a:spcBef>
              <a:spcAft>
                <a:spcPts val="0"/>
              </a:spcAft>
              <a:buSzPts val="1400"/>
              <a:buChar char="-"/>
            </a:pPr>
            <a:r>
              <a:rPr lang="en"/>
              <a:t>Calls are forwarded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b9c5828b11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b9c5828b1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c9205fc14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c9205fc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a:t>
            </a:r>
            <a:r>
              <a:rPr lang="en" u="sng">
                <a:solidFill>
                  <a:schemeClr val="hlink"/>
                </a:solidFill>
                <a:hlinkClick r:id="rId3"/>
              </a:rPr>
              <a:t>https://kylemistele.medium.com/a-beginners-guide-to-edr-evasion-b98cc076eb9a</a:t>
            </a:r>
            <a:endParaRPr/>
          </a:p>
          <a:p>
            <a:pPr marL="0" lvl="0" indent="0" algn="l" rtl="0">
              <a:spcBef>
                <a:spcPts val="0"/>
              </a:spcBef>
              <a:spcAft>
                <a:spcPts val="0"/>
              </a:spcAft>
              <a:buNone/>
            </a:pPr>
            <a:endParaRPr/>
          </a:p>
          <a:p>
            <a:pPr marL="0" lvl="0" indent="0" algn="l" rtl="0">
              <a:spcBef>
                <a:spcPts val="0"/>
              </a:spcBef>
              <a:spcAft>
                <a:spcPts val="0"/>
              </a:spcAft>
              <a:buNone/>
            </a:pPr>
            <a:r>
              <a:rPr lang="en"/>
              <a:t>Intercepts call</a:t>
            </a:r>
            <a:endParaRPr/>
          </a:p>
          <a:p>
            <a:pPr marL="0" lvl="0" indent="0" algn="l" rtl="0">
              <a:spcBef>
                <a:spcPts val="0"/>
              </a:spcBef>
              <a:spcAft>
                <a:spcPts val="0"/>
              </a:spcAft>
              <a:buNone/>
            </a:pPr>
            <a:r>
              <a:rPr lang="en"/>
              <a:t>Forwards to EDR for analysis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c9205fc14_0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c9205fc1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Spy img: https://static.wikia.nocookie.net/steam-workshop/images/b/be/Steamworkshop_tf2_paper_mask_thumb.jpg/revision/latest/top-crop/width/360/height/450?cb=20190130140407</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c9205fc14_0_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c9205fc1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their strategy of “collect lots of data and spot weird stuff” we can essentially kill the detection at 2 stages</a:t>
            </a:r>
            <a:endParaRPr/>
          </a:p>
          <a:p>
            <a:pPr marL="0" lvl="0" indent="0" algn="l" rtl="0">
              <a:spcBef>
                <a:spcPts val="0"/>
              </a:spcBef>
              <a:spcAft>
                <a:spcPts val="0"/>
              </a:spcAft>
              <a:buNone/>
            </a:pPr>
            <a:endParaRPr/>
          </a:p>
          <a:p>
            <a:pPr marL="0" lvl="0" indent="0" algn="l" rtl="0">
              <a:spcBef>
                <a:spcPts val="0"/>
              </a:spcBef>
              <a:spcAft>
                <a:spcPts val="0"/>
              </a:spcAft>
              <a:buNone/>
            </a:pPr>
            <a:r>
              <a:rPr lang="en"/>
              <a:t>Make sure the data doesnt reach the edr</a:t>
            </a:r>
            <a:endParaRPr/>
          </a:p>
          <a:p>
            <a:pPr marL="0" lvl="0" indent="0" algn="l" rtl="0">
              <a:spcBef>
                <a:spcPts val="0"/>
              </a:spcBef>
              <a:spcAft>
                <a:spcPts val="0"/>
              </a:spcAft>
              <a:buNone/>
            </a:pPr>
            <a:r>
              <a:rPr lang="en"/>
              <a:t>Make sure the edr doesnt flag it as weird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c9205fc14_0_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c9205fc1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prevents action from being seen by doing it in a way it cant be seen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fc9205fc14_3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fc9205fc1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Images: https://kylemistele.medium.com/a-beginners-guide-to-edr-evasion-b98cc076eb9a</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c9205fc14_3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c9205fc1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fc9205fc14_3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fc9205fc14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Syscall numbers change with windows version</a:t>
            </a:r>
            <a:endParaRPr/>
          </a:p>
          <a:p>
            <a:pPr marL="457200" lvl="0" indent="-317500" algn="l" rtl="0">
              <a:spcBef>
                <a:spcPts val="0"/>
              </a:spcBef>
              <a:spcAft>
                <a:spcPts val="0"/>
              </a:spcAft>
              <a:buSzPts val="1400"/>
              <a:buChar char="-"/>
            </a:pPr>
            <a:r>
              <a:rPr lang="en"/>
              <a:t>Dynamic syscall resolving</a:t>
            </a:r>
            <a:endParaRPr/>
          </a:p>
          <a:p>
            <a:pPr marL="914400" lvl="1" indent="-317500" algn="l" rtl="0">
              <a:spcBef>
                <a:spcPts val="0"/>
              </a:spcBef>
              <a:spcAft>
                <a:spcPts val="0"/>
              </a:spcAft>
              <a:buSzPts val="1400"/>
              <a:buChar char="-"/>
            </a:pPr>
            <a:r>
              <a:rPr lang="en"/>
              <a:t>Hellsgate</a:t>
            </a:r>
            <a:endParaRPr/>
          </a:p>
          <a:p>
            <a:pPr marL="914400" lvl="1" indent="-317500" algn="l" rtl="0">
              <a:spcBef>
                <a:spcPts val="0"/>
              </a:spcBef>
              <a:spcAft>
                <a:spcPts val="0"/>
              </a:spcAft>
              <a:buSzPts val="1400"/>
              <a:buChar char="-"/>
            </a:pPr>
            <a:r>
              <a:rPr lang="en"/>
              <a:t>Halosgate</a:t>
            </a:r>
            <a:endParaRPr/>
          </a:p>
          <a:p>
            <a:pPr marL="914400" lvl="1" indent="-317500" algn="l" rtl="0">
              <a:spcBef>
                <a:spcPts val="0"/>
              </a:spcBef>
              <a:spcAft>
                <a:spcPts val="0"/>
              </a:spcAft>
              <a:buSzPts val="1400"/>
              <a:buChar char="-"/>
            </a:pPr>
            <a:r>
              <a:rPr lang="en"/>
              <a:t>Tartarus gate (new variant on halosgate)</a:t>
            </a:r>
            <a:endParaRPr/>
          </a:p>
          <a:p>
            <a:pPr marL="914400" lvl="1" indent="-317500" algn="l" rtl="0">
              <a:spcBef>
                <a:spcPts val="0"/>
              </a:spcBef>
              <a:spcAft>
                <a:spcPts val="0"/>
              </a:spcAft>
              <a:buSzPts val="1400"/>
              <a:buChar char="-"/>
            </a:pPr>
            <a:r>
              <a:rPr lang="en"/>
              <a:t>Wont go into detail in this talk, but the result of these techs is to obtain the syscall numbers of your target on the spot</a:t>
            </a:r>
            <a:endParaRPr/>
          </a:p>
          <a:p>
            <a:pPr marL="914400" lvl="1" indent="-317500" algn="l" rtl="0">
              <a:spcBef>
                <a:spcPts val="0"/>
              </a:spcBef>
              <a:spcAft>
                <a:spcPts val="0"/>
              </a:spcAft>
              <a:buSzPts val="1400"/>
              <a:buChar char="-"/>
            </a:pPr>
            <a:r>
              <a:rPr lang="en"/>
              <a:t>Can ask later if you really want lol</a:t>
            </a:r>
            <a:endParaRPr/>
          </a:p>
          <a:p>
            <a:pPr marL="45720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c9205fc14_3_1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c9205fc14_3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They have been able to evade modern detections for quite a while now</a:t>
            </a:r>
            <a:endParaRPr/>
          </a:p>
          <a:p>
            <a:pPr marL="457200" lvl="0" indent="-317500" algn="l" rtl="0">
              <a:spcBef>
                <a:spcPts val="0"/>
              </a:spcBef>
              <a:spcAft>
                <a:spcPts val="0"/>
              </a:spcAft>
              <a:buSzPts val="1400"/>
              <a:buChar char="-"/>
            </a:pPr>
            <a:r>
              <a:rPr lang="en"/>
              <a:t>Defensive researchers have discovered ways to detect the usage of direct syscalls</a:t>
            </a:r>
            <a:endParaRPr/>
          </a:p>
          <a:p>
            <a:pPr marL="914400" lvl="1" indent="-317500" algn="l" rtl="0">
              <a:spcBef>
                <a:spcPts val="0"/>
              </a:spcBef>
              <a:spcAft>
                <a:spcPts val="0"/>
              </a:spcAft>
              <a:buSzPts val="1400"/>
              <a:buChar char="-"/>
            </a:pPr>
            <a:r>
              <a:rPr lang="en"/>
              <a:t>Lab conditions (PoC)</a:t>
            </a:r>
            <a:endParaRPr/>
          </a:p>
          <a:p>
            <a:pPr marL="914400" lvl="1" indent="-317500" algn="l" rtl="0">
              <a:spcBef>
                <a:spcPts val="0"/>
              </a:spcBef>
              <a:spcAft>
                <a:spcPts val="0"/>
              </a:spcAft>
              <a:buSzPts val="1400"/>
              <a:buChar char="-"/>
            </a:pPr>
            <a:r>
              <a:rPr lang="en"/>
              <a:t>Not in use yet in day to day use EDR products</a:t>
            </a:r>
            <a:endParaRPr/>
          </a:p>
          <a:p>
            <a:pPr marL="914400" lvl="1" indent="-317500" algn="l" rtl="0">
              <a:spcBef>
                <a:spcPts val="0"/>
              </a:spcBef>
              <a:spcAft>
                <a:spcPts val="0"/>
              </a:spcAft>
              <a:buSzPts val="1400"/>
              <a:buChar char="-"/>
            </a:pPr>
            <a:r>
              <a:rPr lang="en"/>
              <a:t>Still quite safe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c9205fc14_3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fc9205fc14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prevents action from being seen by blinding the thing that sees you</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fc9205fc14_3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fc9205fc14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out function names</a:t>
            </a:r>
            <a:endParaRPr/>
          </a:p>
          <a:p>
            <a:pPr marL="0" lvl="0" indent="0" algn="l" rtl="0">
              <a:spcBef>
                <a:spcPts val="0"/>
              </a:spcBef>
              <a:spcAft>
                <a:spcPts val="0"/>
              </a:spcAft>
              <a:buNone/>
            </a:pPr>
            <a:r>
              <a:rPr lang="en"/>
              <a:t>How they pass data to these interfaces is calling these 2 functions</a:t>
            </a:r>
            <a:endParaRPr/>
          </a:p>
          <a:p>
            <a:pPr marL="0" lvl="0" indent="0" algn="l" rtl="0">
              <a:spcBef>
                <a:spcPts val="0"/>
              </a:spcBef>
              <a:spcAft>
                <a:spcPts val="0"/>
              </a:spcAft>
              <a:buNone/>
            </a:pPr>
            <a:r>
              <a:rPr lang="en"/>
              <a:t>If we locate them in memory and overwrite them they cant call ETW and AMSI anymore</a:t>
            </a:r>
            <a:endParaRPr/>
          </a:p>
          <a:p>
            <a:pPr marL="0" lvl="0" indent="0" algn="l" rtl="0">
              <a:spcBef>
                <a:spcPts val="0"/>
              </a:spcBef>
              <a:spcAft>
                <a:spcPts val="0"/>
              </a:spcAft>
              <a:buNone/>
            </a:pPr>
            <a:r>
              <a:rPr lang="en"/>
              <a:t>We can programmatically get these function addresses via their names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fc8e1b2a7e_0_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fc8e1b2a7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My hobbies are mostly just playing with C2 frameworks, making shellcode loaders and sometimes I do hackthebox. Mostly just red team stuff in general.</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Empire icon: </a:t>
            </a:r>
            <a:r>
              <a:rPr lang="en" u="sng" dirty="0">
                <a:solidFill>
                  <a:schemeClr val="hlink"/>
                </a:solidFill>
                <a:hlinkClick r:id="rId3"/>
              </a:rPr>
              <a:t>http://www.powershellempire.com/wp-content/uploads/2015/07/empire_logo_black4.png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MSF icon: </a:t>
            </a:r>
            <a:r>
              <a:rPr lang="en" u="sng" dirty="0">
                <a:solidFill>
                  <a:schemeClr val="hlink"/>
                </a:solidFill>
                <a:hlinkClick r:id="rId4"/>
              </a:rPr>
              <a:t>https://www.kali.org/tools/metasploit-framework/images/metasploit-framework-logo.svg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Cobalt strike icon: </a:t>
            </a:r>
            <a:r>
              <a:rPr lang="en" u="sng" dirty="0">
                <a:solidFill>
                  <a:schemeClr val="hlink"/>
                </a:solidFill>
                <a:hlinkClick r:id="rId5"/>
              </a:rPr>
              <a:t>https://0xboku.com/assets/images/cs.png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Hackthebox icon: </a:t>
            </a:r>
            <a:r>
              <a:rPr lang="en" u="sng" dirty="0">
                <a:solidFill>
                  <a:schemeClr val="hlink"/>
                </a:solidFill>
                <a:hlinkClick r:id="rId6"/>
              </a:rPr>
              <a:t>https://styles.redditmedia.com/t5_3kc4k/styles/communityIcon_awrm7y13mg851.jpg</a:t>
            </a:r>
            <a:br>
              <a:rPr lang="en" dirty="0"/>
            </a:br>
            <a:endParaRPr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c9205fc14_3_1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c9205fc14_3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blackhat talk abt etw if ur interested</a:t>
            </a:r>
            <a:endParaRPr/>
          </a:p>
          <a:p>
            <a:pPr marL="0" lvl="0" indent="0" algn="l" rtl="0">
              <a:spcBef>
                <a:spcPts val="0"/>
              </a:spcBef>
              <a:spcAft>
                <a:spcPts val="0"/>
              </a:spcAft>
              <a:buNone/>
            </a:pPr>
            <a:r>
              <a:rPr lang="en"/>
              <a:t>Procmon is dumb, and hardcodes its pipe names lol.</a:t>
            </a:r>
            <a:endParaRPr/>
          </a:p>
          <a:p>
            <a:pPr marL="0" lvl="0" indent="0" algn="l" rtl="0">
              <a:spcBef>
                <a:spcPts val="0"/>
              </a:spcBef>
              <a:spcAft>
                <a:spcPts val="0"/>
              </a:spcAft>
              <a:buNone/>
            </a:pPr>
            <a:r>
              <a:rPr lang="en"/>
              <a:t>EDRs that consume events via procmon can be blinded in this way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fc9205fc14_3_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fc9205fc14_3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Everything you do is in usermode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When you need the kernel to do something you make a syscall</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Patch guard - integrity check of kernel functions, Will blue screen if any  checks fail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Cant modify the code of the kernel</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Drivers can register what we call “callbacks” which I will go more into in a second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55a5f5200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55a5f52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 </a:t>
            </a:r>
            <a:r>
              <a:rPr lang="en" u="sng">
                <a:solidFill>
                  <a:schemeClr val="hlink"/>
                </a:solidFill>
                <a:hlinkClick r:id="rId3"/>
              </a:rPr>
              <a:t>https://synzack.github.io/Blinding-EDR-On-Windows/</a:t>
            </a:r>
            <a:endParaRPr/>
          </a:p>
          <a:p>
            <a:pPr marL="0" lvl="0" indent="0" algn="l" rtl="0">
              <a:spcBef>
                <a:spcPts val="0"/>
              </a:spcBef>
              <a:spcAft>
                <a:spcPts val="0"/>
              </a:spcAft>
              <a:buNone/>
            </a:pPr>
            <a:r>
              <a:rPr lang="en"/>
              <a:t>Windows has a set of hardcoded callbacks</a:t>
            </a:r>
            <a:endParaRPr/>
          </a:p>
          <a:p>
            <a:pPr marL="0" lvl="0" indent="0" algn="l" rtl="0">
              <a:spcBef>
                <a:spcPts val="0"/>
              </a:spcBef>
              <a:spcAft>
                <a:spcPts val="0"/>
              </a:spcAft>
              <a:buNone/>
            </a:pPr>
            <a:r>
              <a:rPr lang="en"/>
              <a:t>Each callback has a list</a:t>
            </a:r>
            <a:endParaRPr/>
          </a:p>
          <a:p>
            <a:pPr marL="0" lvl="0" indent="0" algn="l" rtl="0">
              <a:spcBef>
                <a:spcPts val="0"/>
              </a:spcBef>
              <a:spcAft>
                <a:spcPts val="0"/>
              </a:spcAft>
              <a:buNone/>
            </a:pPr>
            <a:r>
              <a:rPr lang="en"/>
              <a:t>Drivers can add themselves to that list to be notified</a:t>
            </a:r>
            <a:endParaRPr/>
          </a:p>
          <a:p>
            <a:pPr marL="0" lvl="0" indent="0" algn="l" rtl="0">
              <a:spcBef>
                <a:spcPts val="0"/>
              </a:spcBef>
              <a:spcAft>
                <a:spcPts val="0"/>
              </a:spcAft>
              <a:buNone/>
            </a:pPr>
            <a:r>
              <a:rPr lang="en"/>
              <a:t>Whenever the event happens every driver on that list is notified</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fc9205fc14_3_20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fc9205fc14_3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c9205fc14_3_1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c9205fc14_3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Talk about why the dll needs to be injected in userland</a:t>
            </a:r>
            <a:endParaRPr/>
          </a:p>
          <a:p>
            <a:pPr marL="914400" lvl="1" indent="-317500" algn="l" rtl="0">
              <a:spcBef>
                <a:spcPts val="0"/>
              </a:spcBef>
              <a:spcAft>
                <a:spcPts val="0"/>
              </a:spcAft>
              <a:buClr>
                <a:schemeClr val="dk1"/>
              </a:buClr>
              <a:buSzPts val="1400"/>
              <a:buChar char="-"/>
            </a:pPr>
            <a:r>
              <a:rPr lang="en">
                <a:solidFill>
                  <a:schemeClr val="dk1"/>
                </a:solidFill>
              </a:rPr>
              <a:t>Edr process is in userland</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Hook is in target process</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Target process is in userland</a:t>
            </a:r>
            <a:endParaRPr/>
          </a:p>
          <a:p>
            <a:pPr marL="0" lvl="0" indent="0" algn="l" rtl="0">
              <a:spcBef>
                <a:spcPts val="0"/>
              </a:spcBef>
              <a:spcAft>
                <a:spcPts val="0"/>
              </a:spcAft>
              <a:buNone/>
            </a:pPr>
            <a:endParaRPr/>
          </a:p>
          <a:p>
            <a:pPr marL="914400" lvl="1" indent="-317500" algn="l" rtl="0">
              <a:spcBef>
                <a:spcPts val="0"/>
              </a:spcBef>
              <a:spcAft>
                <a:spcPts val="0"/>
              </a:spcAft>
              <a:buSzPts val="1400"/>
              <a:buChar char="-"/>
            </a:pPr>
            <a:r>
              <a:rPr lang="en"/>
              <a:t>Edr modifying kernel functions isn't intended practice (or supposed to be allowed) so we cant intercept functions from inside the kernel</a:t>
            </a:r>
            <a:endParaRPr/>
          </a:p>
          <a:p>
            <a:pPr marL="914400" lvl="1" indent="-317500" algn="l" rtl="0">
              <a:spcBef>
                <a:spcPts val="0"/>
              </a:spcBef>
              <a:spcAft>
                <a:spcPts val="0"/>
              </a:spcAft>
              <a:buSzPts val="1400"/>
              <a:buChar char="-"/>
            </a:pPr>
            <a:r>
              <a:rPr lang="en"/>
              <a:t>We can intercept functions before they reach the kernel though</a:t>
            </a:r>
            <a:endParaRPr/>
          </a:p>
          <a:p>
            <a:pPr marL="1371600" lvl="2" indent="-317500" algn="l" rtl="0">
              <a:spcBef>
                <a:spcPts val="0"/>
              </a:spcBef>
              <a:spcAft>
                <a:spcPts val="0"/>
              </a:spcAft>
              <a:buSzPts val="1400"/>
              <a:buChar char="-"/>
            </a:pPr>
            <a:r>
              <a:rPr lang="en"/>
              <a:t>Function hook - intercepts at the userland DLL level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c9205fc14_3_1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c9205fc14_3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 https://synzack.github.io/Blinding-EDR-On-Windows/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c9205fc14_3_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c9205fc14_3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 https://synzack.github.io/Blinding-EDR-On-Windows/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fc9205fc14_3_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fc9205fc14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This method needs a lot of testing etc. to be made stable since if you change certain things it will trigger patch guard. It is possible though.</a:t>
            </a:r>
            <a:endParaRPr/>
          </a:p>
          <a:p>
            <a:pPr marL="457200" lvl="0" indent="-317500" algn="l" rtl="0">
              <a:spcBef>
                <a:spcPts val="0"/>
              </a:spcBef>
              <a:spcAft>
                <a:spcPts val="0"/>
              </a:spcAft>
              <a:buSzPts val="1400"/>
              <a:buChar char="-"/>
            </a:pPr>
            <a:r>
              <a:rPr lang="en"/>
              <a:t>This if done properly wont trip patch guard since we arent touching any kernel functions - just the values in a table.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c9205fc14_3_1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c9205fc14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 https://synzack.github.io/Blinding-EDR-On-Windows/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fc9205fc14_3_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fc9205fc14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c8e1b2a7e_0_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c8e1b2a7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c9205fc14_3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fc9205fc14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fc9205fc14_3_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fc9205fc14_3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mention manual mapping here as kind of a variation of this technique that doesnt touch the original dll.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4637adf02_0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04637adf0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To demonstrate the hooking techniques EDRs use i will be using frida, which is an open source framework that allows me to implement the hooks myself</a:t>
            </a:r>
            <a:endParaRPr/>
          </a:p>
          <a:p>
            <a:pPr marL="457200" lvl="0" indent="-317500" algn="l" rtl="0">
              <a:spcBef>
                <a:spcPts val="0"/>
              </a:spcBef>
              <a:spcAft>
                <a:spcPts val="0"/>
              </a:spcAft>
              <a:buSzPts val="1400"/>
              <a:buChar char="-"/>
            </a:pPr>
            <a:r>
              <a:rPr lang="en"/>
              <a:t>Hook frida</a:t>
            </a:r>
            <a:endParaRPr/>
          </a:p>
          <a:p>
            <a:pPr marL="457200" lvl="0" indent="-317500" algn="l" rtl="0">
              <a:spcBef>
                <a:spcPts val="0"/>
              </a:spcBef>
              <a:spcAft>
                <a:spcPts val="0"/>
              </a:spcAft>
              <a:buSzPts val="1400"/>
              <a:buChar char="-"/>
            </a:pPr>
            <a:r>
              <a:rPr lang="en"/>
              <a:t>Attach x64dbg</a:t>
            </a:r>
            <a:endParaRPr/>
          </a:p>
          <a:p>
            <a:pPr marL="457200" lvl="0" indent="-317500" algn="l" rtl="0">
              <a:spcBef>
                <a:spcPts val="0"/>
              </a:spcBef>
              <a:spcAft>
                <a:spcPts val="0"/>
              </a:spcAft>
              <a:buSzPts val="1400"/>
              <a:buChar char="-"/>
            </a:pPr>
            <a:r>
              <a:rPr lang="en"/>
              <a:t>Show jmp hook</a:t>
            </a:r>
            <a:endParaRPr/>
          </a:p>
          <a:p>
            <a:pPr marL="457200" lvl="0" indent="-317500" algn="l" rtl="0">
              <a:spcBef>
                <a:spcPts val="0"/>
              </a:spcBef>
              <a:spcAft>
                <a:spcPts val="0"/>
              </a:spcAft>
              <a:buSzPts val="1400"/>
              <a:buChar char="-"/>
            </a:pPr>
            <a:r>
              <a:rPr lang="en"/>
              <a:t>Show address printed</a:t>
            </a:r>
            <a:endParaRPr/>
          </a:p>
          <a:p>
            <a:pPr marL="457200" lvl="0" indent="-317500" algn="l" rtl="0">
              <a:spcBef>
                <a:spcPts val="0"/>
              </a:spcBef>
              <a:spcAft>
                <a:spcPts val="0"/>
              </a:spcAft>
              <a:buSzPts val="1400"/>
              <a:buChar char="-"/>
            </a:pPr>
            <a:r>
              <a:rPr lang="en"/>
              <a:t>Go to address to show calc shellcode</a:t>
            </a:r>
            <a:endParaRPr/>
          </a:p>
          <a:p>
            <a:pPr marL="457200" lvl="0" indent="-317500" algn="l" rtl="0">
              <a:spcBef>
                <a:spcPts val="0"/>
              </a:spcBef>
              <a:spcAft>
                <a:spcPts val="0"/>
              </a:spcAft>
              <a:buSzPts val="1400"/>
              <a:buChar char="-"/>
            </a:pPr>
            <a:r>
              <a:rPr lang="en"/>
              <a:t>Show and explain code</a:t>
            </a:r>
            <a:endParaRPr/>
          </a:p>
          <a:p>
            <a:pPr marL="457200" lvl="0" indent="-317500" algn="l" rtl="0">
              <a:spcBef>
                <a:spcPts val="0"/>
              </a:spcBef>
              <a:spcAft>
                <a:spcPts val="0"/>
              </a:spcAft>
              <a:buSzPts val="1400"/>
              <a:buChar char="-"/>
            </a:pPr>
            <a:r>
              <a:rPr lang="en"/>
              <a:t>Repeat but select unhook</a:t>
            </a:r>
            <a:endParaRPr/>
          </a:p>
          <a:p>
            <a:pPr marL="457200" lvl="0" indent="-317500" algn="l" rtl="0">
              <a:spcBef>
                <a:spcPts val="0"/>
              </a:spcBef>
              <a:spcAft>
                <a:spcPts val="0"/>
              </a:spcAft>
              <a:buSzPts val="1400"/>
              <a:buChar char="-"/>
            </a:pPr>
            <a:r>
              <a:rPr lang="en"/>
              <a:t>Show no alert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c9205fc14_3_1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c9205fc14_3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fc9205fc14_3_1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fc9205fc14_3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c9205fc14_3_1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c9205fc14_3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69666eb466aa51e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69666eb466aa51e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RunPE techniques - ways to run exes and dlls in memory without having windows load it from a file on disk. Most of these like Reflective DLL Injection, donut, hollowing etc leave some memory indicators of a PE, which can be used to trigger memory scans</a:t>
            </a:r>
            <a:endParaRPr/>
          </a:p>
          <a:p>
            <a:pPr marL="0" lvl="0" indent="0" algn="l" rtl="0">
              <a:spcBef>
                <a:spcPts val="0"/>
              </a:spcBef>
              <a:spcAft>
                <a:spcPts val="0"/>
              </a:spcAft>
              <a:buNone/>
            </a:pPr>
            <a:endParaRPr/>
          </a:p>
          <a:p>
            <a:pPr marL="0" lvl="0" indent="0" algn="l" rtl="0">
              <a:spcBef>
                <a:spcPts val="0"/>
              </a:spcBef>
              <a:spcAft>
                <a:spcPts val="0"/>
              </a:spcAft>
              <a:buNone/>
            </a:pPr>
            <a:r>
              <a:rPr lang="en"/>
              <a:t>Projects such as sRDI and donut do clear the headers, which is one way to blend in</a:t>
            </a:r>
            <a:endParaRPr/>
          </a:p>
          <a:p>
            <a:pPr marL="0" lvl="0" indent="0" algn="l" rtl="0">
              <a:spcBef>
                <a:spcPts val="0"/>
              </a:spcBef>
              <a:spcAft>
                <a:spcPts val="0"/>
              </a:spcAft>
              <a:buNone/>
            </a:pPr>
            <a:r>
              <a:rPr lang="en"/>
              <a:t>If you write the entire payload as PIC (shellcode), there are no PE indicators to begin with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c9205fc14_3_19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fc9205fc14_3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Modern C2 agents are async</a:t>
            </a:r>
            <a:endParaRPr/>
          </a:p>
          <a:p>
            <a:pPr marL="457200" lvl="0" indent="-317500" algn="l" rtl="0">
              <a:spcBef>
                <a:spcPts val="0"/>
              </a:spcBef>
              <a:spcAft>
                <a:spcPts val="0"/>
              </a:spcAft>
              <a:buSzPts val="1400"/>
              <a:buChar char="-"/>
            </a:pPr>
            <a:r>
              <a:rPr lang="en"/>
              <a:t>Cover up memory indicators of known C2 agents e.g. Beacon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05d74e862e_0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05d74e862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Modern C2 agents are async</a:t>
            </a:r>
            <a:endParaRPr/>
          </a:p>
          <a:p>
            <a:pPr marL="457200" lvl="0" indent="-317500" algn="l" rtl="0">
              <a:spcBef>
                <a:spcPts val="0"/>
              </a:spcBef>
              <a:spcAft>
                <a:spcPts val="0"/>
              </a:spcAft>
              <a:buSzPts val="1400"/>
              <a:buChar char="-"/>
            </a:pPr>
            <a:r>
              <a:rPr lang="en"/>
              <a:t>CS Beacon, empire, covenant, etc. call back to C2 at intervals to receive tasking</a:t>
            </a:r>
            <a:endParaRPr/>
          </a:p>
          <a:p>
            <a:pPr marL="457200" lvl="0" indent="-317500" algn="l" rtl="0">
              <a:spcBef>
                <a:spcPts val="0"/>
              </a:spcBef>
              <a:spcAft>
                <a:spcPts val="0"/>
              </a:spcAft>
              <a:buSzPts val="1400"/>
              <a:buChar char="-"/>
            </a:pPr>
            <a:r>
              <a:rPr lang="en"/>
              <a:t>If their memory is scanned, usually some indicators are present e.g. known strings, shellcode bytes etc.</a:t>
            </a:r>
            <a:endParaRPr/>
          </a:p>
          <a:p>
            <a:pPr marL="457200" lvl="0" indent="-317500" algn="l" rtl="0">
              <a:spcBef>
                <a:spcPts val="0"/>
              </a:spcBef>
              <a:spcAft>
                <a:spcPts val="0"/>
              </a:spcAft>
              <a:buSzPts val="1400"/>
              <a:buChar char="-"/>
            </a:pPr>
            <a:r>
              <a:rPr lang="en"/>
              <a:t>Their code does not need to be in plaintext in memory when they are sleeping between taskings</a:t>
            </a:r>
            <a:endParaRPr/>
          </a:p>
          <a:p>
            <a:pPr marL="457200" lvl="0" indent="-317500" algn="l" rtl="0">
              <a:spcBef>
                <a:spcPts val="0"/>
              </a:spcBef>
              <a:spcAft>
                <a:spcPts val="0"/>
              </a:spcAft>
              <a:buSzPts val="1400"/>
              <a:buChar char="-"/>
            </a:pPr>
            <a:r>
              <a:rPr lang="en"/>
              <a:t>We can cover up lots of stuff while it sleeps, unprotect it to let it call back then protect it again when it goes to sleep</a:t>
            </a:r>
            <a:endParaRPr/>
          </a:p>
          <a:p>
            <a:pPr marL="457200" lvl="0" indent="-317500" algn="l" rtl="0">
              <a:spcBef>
                <a:spcPts val="0"/>
              </a:spcBef>
              <a:spcAft>
                <a:spcPts val="0"/>
              </a:spcAft>
              <a:buSzPts val="1400"/>
              <a:buChar char="-"/>
            </a:pPr>
            <a:r>
              <a:rPr lang="en"/>
              <a:t>Not a brand new concept - F-Secure published GARGOYLE quite a while ago, but recent tech has built on the concept heavily. Original concept was to set memory to RW while sleeping instead of RX. New tech has all sorts of fun stuff (which we will see in a bit). Technically the possibilities are endless as long as they can be undone safely before waking up the beacon.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04637adf02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04637adf0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Show shellcode in memory with x64dbg</a:t>
            </a:r>
            <a:endParaRPr/>
          </a:p>
          <a:p>
            <a:pPr marL="457200" lvl="0" indent="-317500" algn="l" rtl="0">
              <a:spcBef>
                <a:spcPts val="0"/>
              </a:spcBef>
              <a:spcAft>
                <a:spcPts val="0"/>
              </a:spcAft>
              <a:buSzPts val="1400"/>
              <a:buChar char="-"/>
            </a:pPr>
            <a:r>
              <a:rPr lang="en"/>
              <a:t>Show beaconeye flagging</a:t>
            </a:r>
            <a:endParaRPr/>
          </a:p>
          <a:p>
            <a:pPr marL="457200" lvl="0" indent="-317500" algn="l" rtl="0">
              <a:spcBef>
                <a:spcPts val="0"/>
              </a:spcBef>
              <a:spcAft>
                <a:spcPts val="0"/>
              </a:spcAft>
              <a:buSzPts val="1400"/>
              <a:buChar char="-"/>
            </a:pPr>
            <a:r>
              <a:rPr lang="en"/>
              <a:t>Show with sleep protection</a:t>
            </a:r>
            <a:endParaRPr/>
          </a:p>
          <a:p>
            <a:pPr marL="457200" lvl="0" indent="-317500" algn="l" rtl="0">
              <a:spcBef>
                <a:spcPts val="0"/>
              </a:spcBef>
              <a:spcAft>
                <a:spcPts val="0"/>
              </a:spcAft>
              <a:buSzPts val="1400"/>
              <a:buChar char="-"/>
            </a:pPr>
            <a:r>
              <a:rPr lang="en"/>
              <a:t>Explain the cycle with the print msges - callback -&gt; encrypt -&gt; sleep -&gt; decrypt -&gt; callback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c8e1b2a7e_0_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c8e1b2a7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fc9205fc14_3_1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fc9205fc14_3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Understand what is considered “normal”</a:t>
            </a:r>
            <a:endParaRPr/>
          </a:p>
          <a:p>
            <a:pPr marL="914400" lvl="1" indent="-317500" algn="l" rtl="0">
              <a:spcBef>
                <a:spcPts val="0"/>
              </a:spcBef>
              <a:spcAft>
                <a:spcPts val="0"/>
              </a:spcAft>
              <a:buSzPts val="1400"/>
              <a:buChar char="-"/>
            </a:pPr>
            <a:r>
              <a:rPr lang="en"/>
              <a:t>Bob in accounting leaves chrome running in the background most of the day</a:t>
            </a:r>
            <a:endParaRPr/>
          </a:p>
          <a:p>
            <a:pPr marL="914400" lvl="1" indent="-317500" algn="l" rtl="0">
              <a:spcBef>
                <a:spcPts val="0"/>
              </a:spcBef>
              <a:spcAft>
                <a:spcPts val="0"/>
              </a:spcAft>
              <a:buSzPts val="1400"/>
              <a:buChar char="-"/>
            </a:pPr>
            <a:r>
              <a:rPr lang="en"/>
              <a:t>Bob’s PC access network share A but never B</a:t>
            </a:r>
            <a:endParaRPr/>
          </a:p>
          <a:p>
            <a:pPr marL="457200" lvl="0" indent="-317500" algn="l" rtl="0">
              <a:spcBef>
                <a:spcPts val="0"/>
              </a:spcBef>
              <a:spcAft>
                <a:spcPts val="0"/>
              </a:spcAft>
              <a:buSzPts val="1400"/>
              <a:buChar char="-"/>
            </a:pPr>
            <a:r>
              <a:rPr lang="en"/>
              <a:t>Known normal things in Windows</a:t>
            </a:r>
            <a:endParaRPr/>
          </a:p>
          <a:p>
            <a:pPr marL="914400" lvl="1" indent="-317500" algn="l" rtl="0">
              <a:spcBef>
                <a:spcPts val="0"/>
              </a:spcBef>
              <a:spcAft>
                <a:spcPts val="0"/>
              </a:spcAft>
              <a:buSzPts val="1400"/>
              <a:buChar char="-"/>
            </a:pPr>
            <a:r>
              <a:rPr lang="en"/>
              <a:t>Explorer.exe parent process</a:t>
            </a:r>
            <a:endParaRPr/>
          </a:p>
          <a:p>
            <a:pPr marL="914400" lvl="1" indent="-317500" algn="l" rtl="0">
              <a:spcBef>
                <a:spcPts val="0"/>
              </a:spcBef>
              <a:spcAft>
                <a:spcPts val="0"/>
              </a:spcAft>
              <a:buSzPts val="1400"/>
              <a:buChar char="-"/>
            </a:pPr>
            <a:r>
              <a:rPr lang="en"/>
              <a:t>What processes run as SYSTEM?</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fc9205fc14_3_19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fc9205fc14_3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wont be going into detail of how to do all these techniques but you can look into these when trying to blend in</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Ppid spoofing - helps prevent weird process parent child relationships</a:t>
            </a:r>
            <a:endParaRPr/>
          </a:p>
          <a:p>
            <a:pPr marL="457200" lvl="0" indent="-317500" algn="l" rtl="0">
              <a:spcBef>
                <a:spcPts val="0"/>
              </a:spcBef>
              <a:spcAft>
                <a:spcPts val="0"/>
              </a:spcAft>
              <a:buSzPts val="1400"/>
              <a:buChar char="-"/>
            </a:pPr>
            <a:r>
              <a:rPr lang="en"/>
              <a:t>Stealing certs from signed binaries - has worked here and there but it can backfire once they catch on</a:t>
            </a:r>
            <a:endParaRPr/>
          </a:p>
          <a:p>
            <a:pPr marL="457200" lvl="0" indent="-317500" algn="l" rtl="0">
              <a:spcBef>
                <a:spcPts val="0"/>
              </a:spcBef>
              <a:spcAft>
                <a:spcPts val="0"/>
              </a:spcAft>
              <a:buSzPts val="1400"/>
              <a:buChar char="-"/>
            </a:pPr>
            <a:r>
              <a:rPr lang="en"/>
              <a:t>Custom C2 channels - you can see what your target usually does and craft a C2 channel to utilize it. Literally behave like a normal person</a:t>
            </a:r>
            <a:endParaRPr/>
          </a:p>
          <a:p>
            <a:pPr marL="457200" lvl="0" indent="-317500" algn="l" rtl="0">
              <a:spcBef>
                <a:spcPts val="0"/>
              </a:spcBef>
              <a:spcAft>
                <a:spcPts val="0"/>
              </a:spcAft>
              <a:buSzPts val="1400"/>
              <a:buChar char="-"/>
            </a:pPr>
            <a:r>
              <a:rPr lang="en"/>
              <a:t>Right now .NET and COM are quite useful in general</a:t>
            </a:r>
            <a:endParaRPr/>
          </a:p>
          <a:p>
            <a:pPr marL="457200" lvl="0" indent="-317500" algn="l" rtl="0">
              <a:spcBef>
                <a:spcPts val="0"/>
              </a:spcBef>
              <a:spcAft>
                <a:spcPts val="0"/>
              </a:spcAft>
              <a:buSzPts val="1400"/>
              <a:buChar char="-"/>
            </a:pPr>
            <a:r>
              <a:rPr lang="en"/>
              <a:t>Basically do things that would normally happen anyways - make your disguise believable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06726da541_0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06726da54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Modern C2 agents are async</a:t>
            </a:r>
            <a:endParaRPr/>
          </a:p>
          <a:p>
            <a:pPr marL="457200" lvl="0" indent="-317500" algn="l" rtl="0">
              <a:spcBef>
                <a:spcPts val="0"/>
              </a:spcBef>
              <a:spcAft>
                <a:spcPts val="0"/>
              </a:spcAft>
              <a:buSzPts val="1400"/>
              <a:buChar char="-"/>
            </a:pPr>
            <a:r>
              <a:rPr lang="en"/>
              <a:t>CS Beacon, empire, covenant, etc. call back to C2 at intervals to receive tasking</a:t>
            </a:r>
            <a:endParaRPr/>
          </a:p>
          <a:p>
            <a:pPr marL="457200" lvl="0" indent="-317500" algn="l" rtl="0">
              <a:spcBef>
                <a:spcPts val="0"/>
              </a:spcBef>
              <a:spcAft>
                <a:spcPts val="0"/>
              </a:spcAft>
              <a:buSzPts val="1400"/>
              <a:buChar char="-"/>
            </a:pPr>
            <a:r>
              <a:rPr lang="en"/>
              <a:t>If their memory is scanned, usually some indicators are present e.g. known strings, shellcode bytes etc.</a:t>
            </a:r>
            <a:endParaRPr/>
          </a:p>
          <a:p>
            <a:pPr marL="457200" lvl="0" indent="-317500" algn="l" rtl="0">
              <a:spcBef>
                <a:spcPts val="0"/>
              </a:spcBef>
              <a:spcAft>
                <a:spcPts val="0"/>
              </a:spcAft>
              <a:buSzPts val="1400"/>
              <a:buChar char="-"/>
            </a:pPr>
            <a:r>
              <a:rPr lang="en"/>
              <a:t>Their code does not need to be in plaintext in memory when they are sleeping between taskings</a:t>
            </a:r>
            <a:endParaRPr/>
          </a:p>
          <a:p>
            <a:pPr marL="457200" lvl="0" indent="-317500" algn="l" rtl="0">
              <a:spcBef>
                <a:spcPts val="0"/>
              </a:spcBef>
              <a:spcAft>
                <a:spcPts val="0"/>
              </a:spcAft>
              <a:buSzPts val="1400"/>
              <a:buChar char="-"/>
            </a:pPr>
            <a:r>
              <a:rPr lang="en"/>
              <a:t>We can cover up lots of stuff while it sleeps, unprotect it to let it call back then protect it again when it goes to sleep</a:t>
            </a:r>
            <a:endParaRPr/>
          </a:p>
          <a:p>
            <a:pPr marL="457200" lvl="0" indent="-317500" algn="l" rtl="0">
              <a:spcBef>
                <a:spcPts val="0"/>
              </a:spcBef>
              <a:spcAft>
                <a:spcPts val="0"/>
              </a:spcAft>
              <a:buSzPts val="1400"/>
              <a:buChar char="-"/>
            </a:pPr>
            <a:r>
              <a:rPr lang="en"/>
              <a:t>Not a brand new concept - F-Secure published GARGOYLE quite a while ago, but recent tech has built on the concept heavily. Original concept was to set memory to RW while sleeping instead of RX. New tech has all sorts of fun stuff (which we will see in a bit). Technically the possibilities are endless as long as they can be undone safely before waking up the beacon.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4637adf02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04637adf0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5275" algn="l" rtl="0">
              <a:lnSpc>
                <a:spcPct val="115000"/>
              </a:lnSpc>
              <a:spcBef>
                <a:spcPts val="0"/>
              </a:spcBef>
              <a:spcAft>
                <a:spcPts val="0"/>
              </a:spcAft>
              <a:buClr>
                <a:srgbClr val="444444"/>
              </a:buClr>
              <a:buSzPts val="1050"/>
              <a:buFont typeface="Roboto"/>
              <a:buAutoNum type="alphaLcPeriod"/>
            </a:pPr>
            <a:r>
              <a:rPr lang="en"/>
              <a:t>Tldr if u want to check what techniques can be used to evade certain detections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4637adf02_0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4637adf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Content -------</a:t>
            </a:r>
            <a:endParaRPr dirty="0"/>
          </a:p>
          <a:p>
            <a:pPr marL="0" lvl="0" indent="0" algn="l" rtl="0">
              <a:lnSpc>
                <a:spcPct val="115000"/>
              </a:lnSpc>
              <a:spcBef>
                <a:spcPts val="0"/>
              </a:spcBef>
              <a:spcAft>
                <a:spcPts val="0"/>
              </a:spcAft>
              <a:buNone/>
            </a:pPr>
            <a:endParaRPr sz="1050" dirty="0">
              <a:solidFill>
                <a:srgbClr val="444444"/>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44444"/>
              </a:buClr>
              <a:buSzPts val="1050"/>
              <a:buFont typeface="Roboto"/>
              <a:buAutoNum type="arabicPeriod"/>
            </a:pPr>
            <a:r>
              <a:rPr lang="en" sz="1050" dirty="0">
                <a:solidFill>
                  <a:srgbClr val="444444"/>
                </a:solidFill>
                <a:highlight>
                  <a:srgbClr val="FFFFFF"/>
                </a:highlight>
                <a:latin typeface="Roboto"/>
                <a:ea typeface="Roboto"/>
                <a:cs typeface="Roboto"/>
                <a:sym typeface="Roboto"/>
              </a:rPr>
              <a:t>Specialized detections</a:t>
            </a:r>
            <a:endParaRPr sz="1050" dirty="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dirty="0">
                <a:solidFill>
                  <a:srgbClr val="444444"/>
                </a:solidFill>
                <a:highlight>
                  <a:srgbClr val="FFFFFF"/>
                </a:highlight>
                <a:latin typeface="Roboto"/>
                <a:ea typeface="Roboto"/>
                <a:cs typeface="Roboto"/>
                <a:sym typeface="Roboto"/>
              </a:rPr>
              <a:t>Direct syscalls - detection method has been implemented in Frida, but not practical to use in daily use EDRs yet. Mostly under lab conditions. Syscalls are still good for now.</a:t>
            </a:r>
            <a:endParaRPr sz="1050" dirty="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dirty="0">
                <a:solidFill>
                  <a:srgbClr val="444444"/>
                </a:solidFill>
                <a:highlight>
                  <a:srgbClr val="FFFFFF"/>
                </a:highlight>
                <a:latin typeface="Roboto"/>
                <a:ea typeface="Roboto"/>
                <a:cs typeface="Roboto"/>
                <a:sym typeface="Roboto"/>
              </a:rPr>
              <a:t>CS is well known and hence special detections have been made specifically for it. They are considerably more effective than other modern techniques as they look for specific characteristics of CS.</a:t>
            </a:r>
            <a:endParaRPr sz="1050" dirty="0">
              <a:solidFill>
                <a:srgbClr val="444444"/>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44444"/>
              </a:buClr>
              <a:buSzPts val="1050"/>
              <a:buFont typeface="Roboto"/>
              <a:buAutoNum type="arabicPeriod"/>
            </a:pPr>
            <a:r>
              <a:rPr lang="en" sz="1050" dirty="0">
                <a:solidFill>
                  <a:srgbClr val="444444"/>
                </a:solidFill>
                <a:highlight>
                  <a:srgbClr val="FFFFFF"/>
                </a:highlight>
                <a:latin typeface="Roboto"/>
                <a:ea typeface="Roboto"/>
                <a:cs typeface="Roboto"/>
                <a:sym typeface="Roboto"/>
              </a:rPr>
              <a:t>Techniques leave IOCs and combine techniques to reduce IOC</a:t>
            </a:r>
            <a:endParaRPr sz="1050" dirty="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dirty="0">
                <a:solidFill>
                  <a:srgbClr val="444444"/>
                </a:solidFill>
                <a:highlight>
                  <a:srgbClr val="FFFFFF"/>
                </a:highlight>
                <a:latin typeface="Roboto"/>
                <a:ea typeface="Roboto"/>
                <a:cs typeface="Roboto"/>
                <a:sym typeface="Roboto"/>
              </a:rPr>
              <a:t>Unhooking - depends on the method. Refreshing NTDLL itself is not that big of a deal but reading NTDLL from disk  is now sometimes monitored for. Using syscalls to read NTDLL can cover up this IOC.</a:t>
            </a:r>
            <a:endParaRPr sz="1050" dirty="0">
              <a:solidFill>
                <a:srgbClr val="444444"/>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44444"/>
              </a:buClr>
              <a:buSzPts val="1050"/>
              <a:buFont typeface="Roboto"/>
              <a:buAutoNum type="arabicPeriod"/>
            </a:pPr>
            <a:r>
              <a:rPr lang="en" sz="1050" dirty="0">
                <a:solidFill>
                  <a:srgbClr val="444444"/>
                </a:solidFill>
                <a:highlight>
                  <a:srgbClr val="FFFFFF"/>
                </a:highlight>
                <a:latin typeface="Roboto"/>
                <a:ea typeface="Roboto"/>
                <a:cs typeface="Roboto"/>
                <a:sym typeface="Roboto"/>
              </a:rPr>
              <a:t>Operator actions</a:t>
            </a:r>
            <a:endParaRPr sz="1050" dirty="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dirty="0">
                <a:solidFill>
                  <a:srgbClr val="444444"/>
                </a:solidFill>
                <a:highlight>
                  <a:srgbClr val="FFFFFF"/>
                </a:highlight>
                <a:latin typeface="Roboto"/>
                <a:ea typeface="Roboto"/>
                <a:cs typeface="Roboto"/>
                <a:sym typeface="Roboto"/>
              </a:rPr>
              <a:t>.NET CLR - still great, blends in well with lots of legit apps with proper context</a:t>
            </a:r>
            <a:endParaRPr sz="1050" dirty="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dirty="0">
                <a:solidFill>
                  <a:srgbClr val="444444"/>
                </a:solidFill>
                <a:highlight>
                  <a:srgbClr val="FFFFFF"/>
                </a:highlight>
                <a:latin typeface="Roboto"/>
                <a:ea typeface="Roboto"/>
                <a:cs typeface="Roboto"/>
                <a:sym typeface="Roboto"/>
              </a:rPr>
              <a:t>Dont do things a normal user would never do e.g. dump lsass etc.</a:t>
            </a:r>
            <a:endParaRPr sz="1050" dirty="0">
              <a:solidFill>
                <a:srgbClr val="444444"/>
              </a:solidFill>
              <a:highlight>
                <a:schemeClr val="lt1"/>
              </a:highlight>
              <a:latin typeface="Roboto"/>
              <a:ea typeface="Roboto"/>
              <a:cs typeface="Roboto"/>
              <a:sym typeface="Roboto"/>
            </a:endParaRPr>
          </a:p>
          <a:p>
            <a:pPr marL="457200" lvl="0" indent="-295275" algn="l" rtl="0">
              <a:lnSpc>
                <a:spcPct val="115000"/>
              </a:lnSpc>
              <a:spcBef>
                <a:spcPts val="0"/>
              </a:spcBef>
              <a:spcAft>
                <a:spcPts val="0"/>
              </a:spcAft>
              <a:buClr>
                <a:srgbClr val="444444"/>
              </a:buClr>
              <a:buSzPts val="1050"/>
              <a:buFont typeface="Roboto"/>
              <a:buAutoNum type="arabicPeriod"/>
            </a:pPr>
            <a:endParaRPr sz="1050" dirty="0">
              <a:solidFill>
                <a:srgbClr val="444444"/>
              </a:solidFill>
              <a:highlight>
                <a:schemeClr val="lt1"/>
              </a:highlight>
              <a:latin typeface="Roboto"/>
              <a:ea typeface="Roboto"/>
              <a:cs typeface="Roboto"/>
              <a:sym typeface="Robo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04637adf02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04637adf0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5275" algn="l" rtl="0">
              <a:lnSpc>
                <a:spcPct val="115000"/>
              </a:lnSpc>
              <a:spcBef>
                <a:spcPts val="0"/>
              </a:spcBef>
              <a:spcAft>
                <a:spcPts val="0"/>
              </a:spcAft>
              <a:buClr>
                <a:srgbClr val="444444"/>
              </a:buClr>
              <a:buSzPts val="1050"/>
              <a:buFont typeface="Roboto"/>
              <a:buAutoNum type="alphaLcPeriod"/>
            </a:pPr>
            <a:r>
              <a:rPr lang="en" sz="1050">
                <a:solidFill>
                  <a:srgbClr val="444444"/>
                </a:solidFill>
                <a:highlight>
                  <a:srgbClr val="FFFFFF"/>
                </a:highlight>
                <a:latin typeface="Roboto"/>
                <a:ea typeface="Roboto"/>
                <a:cs typeface="Roboto"/>
                <a:sym typeface="Roboto"/>
              </a:rPr>
              <a:t>Red vs Blue is basically just cat and mouse</a:t>
            </a:r>
            <a:endParaRPr sz="105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a:solidFill>
                  <a:srgbClr val="444444"/>
                </a:solidFill>
                <a:highlight>
                  <a:srgbClr val="FFFFFF"/>
                </a:highlight>
                <a:latin typeface="Roboto"/>
                <a:ea typeface="Roboto"/>
                <a:cs typeface="Roboto"/>
                <a:sym typeface="Roboto"/>
              </a:rPr>
              <a:t>Red used to rely on heavy obfuscation to hide their known bad</a:t>
            </a:r>
            <a:endParaRPr sz="105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a:solidFill>
                  <a:srgbClr val="444444"/>
                </a:solidFill>
                <a:highlight>
                  <a:srgbClr val="FFFFFF"/>
                </a:highlight>
                <a:latin typeface="Roboto"/>
                <a:ea typeface="Roboto"/>
                <a:cs typeface="Roboto"/>
                <a:sym typeface="Roboto"/>
              </a:rPr>
              <a:t>Blue has shifted from detecting known good and known bad to detecting normal and abnormal</a:t>
            </a:r>
            <a:endParaRPr sz="105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a:solidFill>
                  <a:srgbClr val="444444"/>
                </a:solidFill>
                <a:highlight>
                  <a:srgbClr val="FFFFFF"/>
                </a:highlight>
                <a:latin typeface="Roboto"/>
                <a:ea typeface="Roboto"/>
                <a:cs typeface="Roboto"/>
                <a:sym typeface="Roboto"/>
              </a:rPr>
              <a:t>Red has evolved to counter this by shifting from relying mostly on obfuscation of known bad to trying to behave stealthily and blend in with good</a:t>
            </a:r>
            <a:endParaRPr sz="105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a:solidFill>
                  <a:srgbClr val="444444"/>
                </a:solidFill>
                <a:highlight>
                  <a:srgbClr val="FFFFFF"/>
                </a:highlight>
                <a:latin typeface="Roboto"/>
                <a:ea typeface="Roboto"/>
                <a:cs typeface="Roboto"/>
                <a:sym typeface="Roboto"/>
              </a:rPr>
              <a:t>Blue is catching up, red needs to continue to find new ways to counter blue</a:t>
            </a:r>
            <a:endParaRPr sz="1050">
              <a:solidFill>
                <a:srgbClr val="444444"/>
              </a:solidFill>
              <a:highlight>
                <a:srgbClr val="FFFFFF"/>
              </a:highlight>
              <a:latin typeface="Roboto"/>
              <a:ea typeface="Roboto"/>
              <a:cs typeface="Roboto"/>
              <a:sym typeface="Roboto"/>
            </a:endParaRPr>
          </a:p>
          <a:p>
            <a:pPr marL="914400" lvl="1" indent="-295275" algn="l" rtl="0">
              <a:lnSpc>
                <a:spcPct val="115000"/>
              </a:lnSpc>
              <a:spcBef>
                <a:spcPts val="0"/>
              </a:spcBef>
              <a:spcAft>
                <a:spcPts val="0"/>
              </a:spcAft>
              <a:buClr>
                <a:srgbClr val="444444"/>
              </a:buClr>
              <a:buSzPts val="1050"/>
              <a:buFont typeface="Roboto"/>
              <a:buAutoNum type="alphaLcPeriod"/>
            </a:pPr>
            <a:r>
              <a:rPr lang="en" sz="1050">
                <a:solidFill>
                  <a:srgbClr val="444444"/>
                </a:solidFill>
                <a:highlight>
                  <a:srgbClr val="FFFFFF"/>
                </a:highlight>
                <a:latin typeface="Roboto"/>
                <a:ea typeface="Roboto"/>
                <a:cs typeface="Roboto"/>
                <a:sym typeface="Roboto"/>
              </a:rPr>
              <a:t>The end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047ced192f_0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047ced192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Small note for those who want to play with the sleep protection against beaconeye, the exact demo code isnt currently open source but it is heavily referenced from shellcodefluctuation and hook heaps and live free, if anyone wants to try to implement it you can read those 2 pages.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47ced192f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47ced19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 end</a:t>
            </a:r>
            <a:endParaRPr/>
          </a:p>
          <a:p>
            <a:pPr marL="457200" lvl="0" indent="-317500" algn="l" rtl="0">
              <a:spcBef>
                <a:spcPts val="0"/>
              </a:spcBef>
              <a:spcAft>
                <a:spcPts val="0"/>
              </a:spcAft>
              <a:buSzPts val="1400"/>
              <a:buChar char="-"/>
            </a:pPr>
            <a:r>
              <a:rPr lang="en"/>
              <a:t>Special thanks to sunny and gg for arranging for this talk and guiding most of my research</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0640adbc5c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0640adbc5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2b80d4606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2b80d460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fc8e1b2a7e_0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fc8e1b2a7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Red team seems to mean a few different things to different people, so for this presentation this is what I will be referring to as red teaming</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Simulated attack</a:t>
            </a:r>
            <a:endParaRPr dirty="0"/>
          </a:p>
          <a:p>
            <a:pPr marL="457200" lvl="0" indent="-317500" algn="l" rtl="0">
              <a:spcBef>
                <a:spcPts val="0"/>
              </a:spcBef>
              <a:spcAft>
                <a:spcPts val="0"/>
              </a:spcAft>
              <a:buSzPts val="1400"/>
              <a:buChar char="-"/>
            </a:pPr>
            <a:r>
              <a:rPr lang="en" dirty="0"/>
              <a:t>Objective based (Specific target)</a:t>
            </a:r>
            <a:endParaRPr dirty="0"/>
          </a:p>
          <a:p>
            <a:pPr marL="457200" lvl="0" indent="-317500" algn="l" rtl="0">
              <a:spcBef>
                <a:spcPts val="0"/>
              </a:spcBef>
              <a:spcAft>
                <a:spcPts val="0"/>
              </a:spcAft>
              <a:buSzPts val="1400"/>
              <a:buChar char="-"/>
            </a:pPr>
            <a:r>
              <a:rPr lang="en" dirty="0"/>
              <a:t>Less of finding as many vulns as possible (which I consider a pentest) and more of “will our defenses stop or slow down a real adversary”</a:t>
            </a:r>
            <a:endParaRPr dirty="0"/>
          </a:p>
          <a:p>
            <a:pPr marL="457200" lvl="0" indent="-317500" algn="l" rtl="0">
              <a:spcBef>
                <a:spcPts val="0"/>
              </a:spcBef>
              <a:spcAft>
                <a:spcPts val="0"/>
              </a:spcAft>
              <a:buSzPts val="1400"/>
              <a:buChar char="-"/>
            </a:pPr>
            <a:r>
              <a:rPr lang="en" dirty="0"/>
              <a:t>Give defenders realistic practice</a:t>
            </a:r>
            <a:endParaRPr dirty="0"/>
          </a:p>
          <a:p>
            <a:pPr marL="457200" lvl="0" indent="-317500" algn="l" rtl="0">
              <a:spcBef>
                <a:spcPts val="0"/>
              </a:spcBef>
              <a:spcAft>
                <a:spcPts val="0"/>
              </a:spcAft>
              <a:buSzPts val="1400"/>
              <a:buChar char="-"/>
            </a:pPr>
            <a:r>
              <a:rPr lang="en" dirty="0"/>
              <a:t>For the rest of this talk, we are pretty much going to be the bad guys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fc8e1b2a7e_0_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fc8e1b2a7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evasion important in red teaming?</a:t>
            </a:r>
            <a:endParaRPr/>
          </a:p>
          <a:p>
            <a:pPr marL="0" lvl="0" indent="0" algn="l" rtl="0">
              <a:spcBef>
                <a:spcPts val="0"/>
              </a:spcBef>
              <a:spcAft>
                <a:spcPts val="0"/>
              </a:spcAft>
              <a:buNone/>
            </a:pPr>
            <a:r>
              <a:rPr lang="en">
                <a:solidFill>
                  <a:schemeClr val="dk1"/>
                </a:solidFill>
              </a:rPr>
              <a:t>Before they are aware of our presence, we can do a lot more operational actions e.g. lateral movement, privilege escalation etc. without being seen and stopped</a:t>
            </a:r>
            <a:endParaRPr/>
          </a:p>
          <a:p>
            <a:pPr marL="0" lvl="0" indent="0" algn="l" rtl="0">
              <a:spcBef>
                <a:spcPts val="0"/>
              </a:spcBef>
              <a:spcAft>
                <a:spcPts val="0"/>
              </a:spcAft>
              <a:buNone/>
            </a:pPr>
            <a:r>
              <a:rPr lang="en"/>
              <a:t>Once they know we exist, blue has a huge advantage over us - they ultimately have physical access to everything</a:t>
            </a:r>
            <a:endParaRPr/>
          </a:p>
          <a:p>
            <a:pPr marL="457200" lvl="0" indent="-317500" algn="l" rtl="0">
              <a:spcBef>
                <a:spcPts val="0"/>
              </a:spcBef>
              <a:spcAft>
                <a:spcPts val="0"/>
              </a:spcAft>
              <a:buClr>
                <a:schemeClr val="dk1"/>
              </a:buClr>
              <a:buSzPts val="1400"/>
              <a:buChar char="-"/>
            </a:pPr>
            <a:r>
              <a:rPr lang="en">
                <a:solidFill>
                  <a:schemeClr val="dk1"/>
                </a:solidFill>
              </a:rPr>
              <a:t>Defenses - threat hunting, soc analysts awareness increased, employee awareness might be increased (especially phishing wise)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Domains, infra, payloads, any special TTPs you might have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Once IR comes usually over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Reaching objective gets much harder once they are aware of us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much rather blue doesnt know we exist, rather than try to fight the them to stay in the network</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fc8e1b2a7e_0_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fc8e1b2a7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Spycheck pic: https://images-wixmp-ed30a86b8c4ca887773594c2.wixmp.com/f/f9a1c227-3b52-437d-9768-876bd39c43b3/d21gan7-43941325-a7f0-41d0-a95c-59c5b98fe24a.jpg?token=eyJ0eXAiOiJKV1QiLCJhbGciOiJIUzI1NiJ9.eyJzdWIiOiJ1cm46YXBwOjdlMGQxODg5ODIyNjQzNzNhNWYwZDQxNWVhMGQyNmUwIiwiaXNzIjoidXJuOmFwcDo3ZTBkMTg4OTgyMjY0MzczYTVmMGQ0MTVlYTBkMjZlMCIsIm9iaiI6W1t7InBhdGgiOiJcL2ZcL2Y5YTFjMjI3LTNiNTItNDM3ZC05NzY4LTg3NmJkMzljNDNiM1wvZDIxZ2FuNy00Mzk0MTMyNS1hN2YwLTQxZDAtYTk1Yy01OWM1Yjk4ZmUyNGEuanBnIn1dXSwiYXVkIjpbInVybjpzZXJ2aWNlOmZpbGUuZG93bmxvYWQiXX0.u9AZch1yHlJifUZZg4FtAQF2OsRp0kvf_WwcqD2MW2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Clr>
                <a:srgbClr val="CC0000"/>
              </a:buClr>
              <a:buSzPts val="2000"/>
              <a:buNone/>
              <a:defRPr>
                <a:solidFill>
                  <a:srgbClr val="CC0000"/>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Clr>
                <a:srgbClr val="CC0000"/>
              </a:buClr>
              <a:buSzPts val="2000"/>
              <a:buNone/>
              <a:defRPr>
                <a:solidFill>
                  <a:srgbClr val="CC0000"/>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0000"/>
              </a:buClr>
              <a:buSzPts val="2000"/>
              <a:buNone/>
              <a:defRPr>
                <a:solidFill>
                  <a:srgbClr val="FF0000"/>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Clr>
                <a:srgbClr val="CC0000"/>
              </a:buClr>
              <a:buSzPts val="2000"/>
              <a:buNone/>
              <a:defRPr b="1">
                <a:solidFill>
                  <a:srgbClr val="CC0000"/>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60" name="Google Shape;60;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www.ired.team/offensive-security/defense-evasion/how-to-unhook-a-dll-using-c++"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8UCBvvJZw2U"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s://www.arashparsa.com/hook-heaps-and-live-free/" TargetMode="External"/><Relationship Id="rId4" Type="http://schemas.openxmlformats.org/officeDocument/2006/relationships/hyperlink" Target="https://github.com/mgeeky/ThreadStackSpoofer"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8UCBvvJZw2U"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hyperlink" Target="https://www.arashparsa.com/hook-heaps-and-live-free/" TargetMode="External"/><Relationship Id="rId4" Type="http://schemas.openxmlformats.org/officeDocument/2006/relationships/hyperlink" Target="https://github.com/mgeeky/ThreadStackSpoofer"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labs.f-secure.com/blog/experimenting-bypassing-memory-scanners-with-cobalt-strike-and-gargoyle/"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passthehashbrowns.github.io/detecting-direct-syscalls-with-frida"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hyperlink" Target="https://github.com/mgeeky/ShellcodeFluctuation#how-do-i-use-it"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hyperlink" Target="https://vxug.fakedoma.in/papers/VXUG/Exclusive/HellsGate.pdf" TargetMode="External"/><Relationship Id="rId3" Type="http://schemas.openxmlformats.org/officeDocument/2006/relationships/hyperlink" Target="https://www.ired.team/offensive-security/defense-evasion" TargetMode="External"/><Relationship Id="rId7" Type="http://schemas.openxmlformats.org/officeDocument/2006/relationships/hyperlink" Target="https://www.arashparsa.com/hook-heaps-and-live-free/"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hyperlink" Target="https://adamsvoboda.net/sleeping-with-a-mask-on-cobaltstrike/" TargetMode="External"/><Relationship Id="rId5" Type="http://schemas.openxmlformats.org/officeDocument/2006/relationships/hyperlink" Target="https://blog.nviso.eu/2021/10/21/kernel-karnage-part-1/" TargetMode="External"/><Relationship Id="rId10" Type="http://schemas.openxmlformats.org/officeDocument/2006/relationships/hyperlink" Target="https://github.com/mgeeky/ShellcodeFluctuation" TargetMode="External"/><Relationship Id="rId4" Type="http://schemas.openxmlformats.org/officeDocument/2006/relationships/hyperlink" Target="https://thewover.github.io/Dynamic-Invoke/" TargetMode="External"/><Relationship Id="rId9" Type="http://schemas.openxmlformats.org/officeDocument/2006/relationships/hyperlink" Target="https://github.com/CodeXTF2/evasion-adventures-files"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948599" y="2569850"/>
            <a:ext cx="6124500" cy="14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i="1">
                <a:solidFill>
                  <a:srgbClr val="CC0000"/>
                </a:solidFill>
                <a:latin typeface="Maven Pro"/>
                <a:ea typeface="Maven Pro"/>
                <a:cs typeface="Maven Pro"/>
                <a:sym typeface="Maven Pro"/>
              </a:rPr>
              <a:t>Evasion </a:t>
            </a:r>
            <a:r>
              <a:rPr lang="en" sz="4500" i="1">
                <a:latin typeface="Maven Pro"/>
                <a:ea typeface="Maven Pro"/>
                <a:cs typeface="Maven Pro"/>
                <a:sym typeface="Maven Pro"/>
              </a:rPr>
              <a:t>Adventures</a:t>
            </a:r>
            <a:endParaRPr sz="4500" i="1">
              <a:latin typeface="Maven Pro"/>
              <a:ea typeface="Maven Pro"/>
              <a:cs typeface="Maven Pro"/>
              <a:sym typeface="Maven Pro"/>
            </a:endParaRPr>
          </a:p>
        </p:txBody>
      </p:sp>
      <p:sp>
        <p:nvSpPr>
          <p:cNvPr id="71" name="Google Shape;71;p12"/>
          <p:cNvSpPr txBox="1"/>
          <p:nvPr/>
        </p:nvSpPr>
        <p:spPr>
          <a:xfrm>
            <a:off x="1082050" y="3599725"/>
            <a:ext cx="66426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rgbClr val="CC0000"/>
                </a:solidFill>
                <a:latin typeface="Source Sans Pro"/>
                <a:ea typeface="Source Sans Pro"/>
                <a:cs typeface="Source Sans Pro"/>
                <a:sym typeface="Source Sans Pro"/>
              </a:rPr>
              <a:t>A brief summary of modern offensive tradecraft</a:t>
            </a:r>
            <a:endParaRPr sz="1800" b="1" i="1">
              <a:solidFill>
                <a:srgbClr val="CC0000"/>
              </a:solidFill>
              <a:latin typeface="Source Sans Pro"/>
              <a:ea typeface="Source Sans Pro"/>
              <a:cs typeface="Source Sans Pro"/>
              <a:sym typeface="Source Sans Pro"/>
            </a:endParaRPr>
          </a:p>
          <a:p>
            <a:pPr marL="0" lvl="0" indent="0" algn="l" rtl="0">
              <a:spcBef>
                <a:spcPts val="0"/>
              </a:spcBef>
              <a:spcAft>
                <a:spcPts val="0"/>
              </a:spcAft>
              <a:buNone/>
            </a:pPr>
            <a:endParaRPr sz="1800" i="1">
              <a:latin typeface="Source Sans Pro"/>
              <a:ea typeface="Source Sans Pro"/>
              <a:cs typeface="Source Sans Pro"/>
              <a:sym typeface="Source Sans Pro"/>
            </a:endParaRPr>
          </a:p>
          <a:p>
            <a:pPr marL="0" lvl="0" indent="0" algn="l" rtl="0">
              <a:spcBef>
                <a:spcPts val="0"/>
              </a:spcBef>
              <a:spcAft>
                <a:spcPts val="0"/>
              </a:spcAft>
              <a:buNone/>
            </a:pPr>
            <a:endParaRPr sz="1800" i="1">
              <a:latin typeface="Source Sans Pro"/>
              <a:ea typeface="Source Sans Pro"/>
              <a:cs typeface="Source Sans Pro"/>
              <a:sym typeface="Source Sans Pro"/>
            </a:endParaRPr>
          </a:p>
        </p:txBody>
      </p:sp>
      <p:pic>
        <p:nvPicPr>
          <p:cNvPr id="72" name="Google Shape;72;p12"/>
          <p:cNvPicPr preferRelativeResize="0"/>
          <p:nvPr/>
        </p:nvPicPr>
        <p:blipFill>
          <a:blip r:embed="rId3">
            <a:alphaModFix/>
          </a:blip>
          <a:stretch>
            <a:fillRect/>
          </a:stretch>
        </p:blipFill>
        <p:spPr>
          <a:xfrm>
            <a:off x="2993225" y="665400"/>
            <a:ext cx="3157547" cy="2265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body" idx="1"/>
          </p:nvPr>
        </p:nvSpPr>
        <p:spPr>
          <a:xfrm>
            <a:off x="786150" y="1010725"/>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chemeClr val="accent1"/>
                </a:solidFill>
              </a:rPr>
              <a:t>Detection</a:t>
            </a:r>
            <a:endParaRPr sz="2000">
              <a:solidFill>
                <a:schemeClr val="accent1"/>
              </a:solidFill>
            </a:endParaRPr>
          </a:p>
          <a:p>
            <a:pPr marL="0" lvl="0" indent="0" algn="l" rtl="0">
              <a:spcBef>
                <a:spcPts val="600"/>
              </a:spcBef>
              <a:spcAft>
                <a:spcPts val="0"/>
              </a:spcAft>
              <a:buNone/>
            </a:pPr>
            <a:endParaRPr sz="2000">
              <a:solidFill>
                <a:schemeClr val="accent1"/>
              </a:solidFill>
            </a:endParaRPr>
          </a:p>
          <a:p>
            <a:pPr marL="0" lvl="0" indent="0" algn="l" rtl="0">
              <a:spcBef>
                <a:spcPts val="600"/>
              </a:spcBef>
              <a:spcAft>
                <a:spcPts val="0"/>
              </a:spcAft>
              <a:buNone/>
            </a:pPr>
            <a:endParaRPr sz="2000">
              <a:solidFill>
                <a:schemeClr val="accent1"/>
              </a:solidFill>
            </a:endParaRPr>
          </a:p>
          <a:p>
            <a:pPr marL="0" lvl="0" indent="0" algn="l" rtl="0">
              <a:spcBef>
                <a:spcPts val="600"/>
              </a:spcBef>
              <a:spcAft>
                <a:spcPts val="0"/>
              </a:spcAft>
              <a:buNone/>
            </a:pPr>
            <a:endParaRPr sz="2000">
              <a:solidFill>
                <a:schemeClr val="accent1"/>
              </a:solidFill>
            </a:endParaRPr>
          </a:p>
          <a:p>
            <a:pPr marL="0" lvl="0" indent="0" algn="l" rtl="0">
              <a:spcBef>
                <a:spcPts val="600"/>
              </a:spcBef>
              <a:spcAft>
                <a:spcPts val="0"/>
              </a:spcAft>
              <a:buNone/>
            </a:pPr>
            <a:endParaRPr sz="2000">
              <a:solidFill>
                <a:schemeClr val="accent1"/>
              </a:solidFill>
            </a:endParaRPr>
          </a:p>
          <a:p>
            <a:pPr marL="0" lvl="0" indent="0" algn="l" rtl="0">
              <a:spcBef>
                <a:spcPts val="600"/>
              </a:spcBef>
              <a:spcAft>
                <a:spcPts val="0"/>
              </a:spcAft>
              <a:buNone/>
            </a:pPr>
            <a:endParaRPr sz="2000">
              <a:solidFill>
                <a:schemeClr val="accent1"/>
              </a:solidFill>
            </a:endParaRPr>
          </a:p>
          <a:p>
            <a:pPr marL="0" lvl="0" indent="0" algn="l" rtl="0">
              <a:spcBef>
                <a:spcPts val="600"/>
              </a:spcBef>
              <a:spcAft>
                <a:spcPts val="0"/>
              </a:spcAft>
              <a:buNone/>
            </a:pPr>
            <a:endParaRPr sz="2000">
              <a:solidFill>
                <a:schemeClr val="accent1"/>
              </a:solidFill>
            </a:endParaRPr>
          </a:p>
          <a:p>
            <a:pPr marL="457200" lvl="0" indent="-355600" algn="l" rtl="0">
              <a:spcBef>
                <a:spcPts val="600"/>
              </a:spcBef>
              <a:spcAft>
                <a:spcPts val="0"/>
              </a:spcAft>
              <a:buSzPts val="2000"/>
              <a:buChar char="◎"/>
            </a:pPr>
            <a:r>
              <a:rPr lang="en" sz="2000"/>
              <a:t>Heavily signature based</a:t>
            </a:r>
            <a:endParaRPr sz="2000"/>
          </a:p>
          <a:p>
            <a:pPr marL="457200" lvl="0" indent="-355600" algn="l" rtl="0">
              <a:spcBef>
                <a:spcPts val="0"/>
              </a:spcBef>
              <a:spcAft>
                <a:spcPts val="0"/>
              </a:spcAft>
              <a:buSzPts val="2000"/>
              <a:buChar char="◎"/>
            </a:pPr>
            <a:r>
              <a:rPr lang="en" sz="2000"/>
              <a:t>Sandbox analysis (heuristics)</a:t>
            </a:r>
            <a:endParaRPr sz="2000"/>
          </a:p>
          <a:p>
            <a:pPr marL="457200" lvl="0" indent="-355600" algn="l" rtl="0">
              <a:spcBef>
                <a:spcPts val="0"/>
              </a:spcBef>
              <a:spcAft>
                <a:spcPts val="0"/>
              </a:spcAft>
              <a:buSzPts val="2000"/>
              <a:buChar char="◎"/>
            </a:pPr>
            <a:r>
              <a:rPr lang="en" sz="2000"/>
              <a:t>Detects known bad artifacts e.g. file signatures, functions etc.</a:t>
            </a:r>
            <a:endParaRPr sz="2000"/>
          </a:p>
        </p:txBody>
      </p:sp>
      <p:sp>
        <p:nvSpPr>
          <p:cNvPr id="141" name="Google Shape;141;p2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Traditional detection</a:t>
            </a:r>
            <a:endParaRPr b="1"/>
          </a:p>
        </p:txBody>
      </p:sp>
      <p:sp>
        <p:nvSpPr>
          <p:cNvPr id="142" name="Google Shape;142;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10</a:t>
            </a:fld>
            <a:endParaRPr>
              <a:solidFill>
                <a:srgbClr val="CC0000"/>
              </a:solidFill>
            </a:endParaRPr>
          </a:p>
        </p:txBody>
      </p:sp>
      <p:pic>
        <p:nvPicPr>
          <p:cNvPr id="143" name="Google Shape;143;p21"/>
          <p:cNvPicPr preferRelativeResize="0"/>
          <p:nvPr/>
        </p:nvPicPr>
        <p:blipFill>
          <a:blip r:embed="rId3">
            <a:alphaModFix/>
          </a:blip>
          <a:stretch>
            <a:fillRect/>
          </a:stretch>
        </p:blipFill>
        <p:spPr>
          <a:xfrm>
            <a:off x="1701900" y="1380250"/>
            <a:ext cx="5874676" cy="238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Evading traditional detection</a:t>
            </a:r>
            <a:endParaRPr b="1"/>
          </a:p>
        </p:txBody>
      </p:sp>
      <p:sp>
        <p:nvSpPr>
          <p:cNvPr id="149" name="Google Shape;149;p22"/>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rgbClr val="CC0000"/>
                </a:solidFill>
              </a:rPr>
              <a:t>Evasion</a:t>
            </a:r>
            <a:endParaRPr sz="2000">
              <a:solidFill>
                <a:srgbClr val="CC0000"/>
              </a:solidFill>
            </a:endParaRPr>
          </a:p>
          <a:p>
            <a:pPr marL="457200" lvl="0" indent="-355600" algn="l" rtl="0">
              <a:spcBef>
                <a:spcPts val="600"/>
              </a:spcBef>
              <a:spcAft>
                <a:spcPts val="0"/>
              </a:spcAft>
              <a:buSzPts val="2000"/>
              <a:buChar char="◎"/>
            </a:pPr>
            <a:r>
              <a:rPr lang="en" sz="2000"/>
              <a:t>Obfuscation</a:t>
            </a:r>
            <a:endParaRPr sz="2000"/>
          </a:p>
          <a:p>
            <a:pPr marL="457200" lvl="0" indent="-355600" algn="l" rtl="0">
              <a:spcBef>
                <a:spcPts val="0"/>
              </a:spcBef>
              <a:spcAft>
                <a:spcPts val="0"/>
              </a:spcAft>
              <a:buSzPts val="2000"/>
              <a:buChar char="◎"/>
            </a:pPr>
            <a:r>
              <a:rPr lang="en" sz="2000"/>
              <a:t>Anti debugging, anti disassembly, anti sandbox</a:t>
            </a:r>
            <a:endParaRPr sz="2000"/>
          </a:p>
          <a:p>
            <a:pPr marL="457200" lvl="0" indent="-355600" algn="l" rtl="0">
              <a:spcBef>
                <a:spcPts val="0"/>
              </a:spcBef>
              <a:spcAft>
                <a:spcPts val="0"/>
              </a:spcAft>
              <a:buSzPts val="2000"/>
              <a:buChar char="◎"/>
            </a:pPr>
            <a:r>
              <a:rPr lang="en" sz="2000"/>
              <a:t>Hide </a:t>
            </a:r>
            <a:r>
              <a:rPr lang="en" sz="2000" b="1"/>
              <a:t>known</a:t>
            </a:r>
            <a:r>
              <a:rPr lang="en" sz="2000"/>
              <a:t> bad artifacts</a:t>
            </a:r>
            <a:endParaRPr sz="2000"/>
          </a:p>
        </p:txBody>
      </p:sp>
      <p:sp>
        <p:nvSpPr>
          <p:cNvPr id="150" name="Google Shape;150;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11</a:t>
            </a:fld>
            <a:endParaRPr>
              <a:solidFill>
                <a:srgbClr val="CC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Modern detection</a:t>
            </a:r>
            <a:endParaRPr b="1"/>
          </a:p>
        </p:txBody>
      </p:sp>
      <p:sp>
        <p:nvSpPr>
          <p:cNvPr id="156" name="Google Shape;156;p23"/>
          <p:cNvSpPr txBox="1">
            <a:spLocks noGrp="1"/>
          </p:cNvSpPr>
          <p:nvPr>
            <p:ph type="body" idx="1"/>
          </p:nvPr>
        </p:nvSpPr>
        <p:spPr>
          <a:xfrm>
            <a:off x="1300500" y="3761675"/>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Normal baseline vs abnormal</a:t>
            </a:r>
            <a:endParaRPr sz="2000"/>
          </a:p>
          <a:p>
            <a:pPr marL="457200" lvl="0" indent="-355600" algn="l" rtl="0">
              <a:spcBef>
                <a:spcPts val="0"/>
              </a:spcBef>
              <a:spcAft>
                <a:spcPts val="0"/>
              </a:spcAft>
              <a:buSzPts val="2000"/>
              <a:buChar char="◎"/>
            </a:pPr>
            <a:r>
              <a:rPr lang="en" sz="2000"/>
              <a:t>Collect large amounts of telemetry data</a:t>
            </a:r>
            <a:endParaRPr sz="2000"/>
          </a:p>
          <a:p>
            <a:pPr marL="457200" lvl="0" indent="-355600" algn="l" rtl="0">
              <a:spcBef>
                <a:spcPts val="0"/>
              </a:spcBef>
              <a:spcAft>
                <a:spcPts val="0"/>
              </a:spcAft>
              <a:buSzPts val="2000"/>
              <a:buChar char="◎"/>
            </a:pPr>
            <a:r>
              <a:rPr lang="en" sz="2000"/>
              <a:t>Flag abnormal behaviour for analysis</a:t>
            </a:r>
            <a:endParaRPr sz="2000"/>
          </a:p>
        </p:txBody>
      </p:sp>
      <p:sp>
        <p:nvSpPr>
          <p:cNvPr id="157" name="Google Shape;157;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12</a:t>
            </a:fld>
            <a:endParaRPr>
              <a:solidFill>
                <a:srgbClr val="CC0000"/>
              </a:solidFill>
            </a:endParaRPr>
          </a:p>
        </p:txBody>
      </p:sp>
      <p:pic>
        <p:nvPicPr>
          <p:cNvPr id="158" name="Google Shape;158;p23"/>
          <p:cNvPicPr preferRelativeResize="0"/>
          <p:nvPr/>
        </p:nvPicPr>
        <p:blipFill>
          <a:blip r:embed="rId3">
            <a:alphaModFix/>
          </a:blip>
          <a:stretch>
            <a:fillRect/>
          </a:stretch>
        </p:blipFill>
        <p:spPr>
          <a:xfrm>
            <a:off x="1864150" y="1010726"/>
            <a:ext cx="5415699" cy="2750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Modern detection</a:t>
            </a:r>
            <a:endParaRPr b="1"/>
          </a:p>
        </p:txBody>
      </p:sp>
      <p:pic>
        <p:nvPicPr>
          <p:cNvPr id="164" name="Google Shape;164;p24"/>
          <p:cNvPicPr preferRelativeResize="0"/>
          <p:nvPr/>
        </p:nvPicPr>
        <p:blipFill>
          <a:blip r:embed="rId3">
            <a:alphaModFix/>
          </a:blip>
          <a:stretch>
            <a:fillRect/>
          </a:stretch>
        </p:blipFill>
        <p:spPr>
          <a:xfrm>
            <a:off x="1787379" y="2224412"/>
            <a:ext cx="589367" cy="518647"/>
          </a:xfrm>
          <a:prstGeom prst="rect">
            <a:avLst/>
          </a:prstGeom>
          <a:noFill/>
          <a:ln>
            <a:noFill/>
          </a:ln>
        </p:spPr>
      </p:pic>
      <p:sp>
        <p:nvSpPr>
          <p:cNvPr id="165" name="Google Shape;165;p24"/>
          <p:cNvSpPr txBox="1"/>
          <p:nvPr/>
        </p:nvSpPr>
        <p:spPr>
          <a:xfrm>
            <a:off x="2376739" y="1805045"/>
            <a:ext cx="1501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Lots of child processes</a:t>
            </a:r>
            <a:endParaRPr sz="1100">
              <a:latin typeface="Source Sans Pro"/>
              <a:ea typeface="Source Sans Pro"/>
              <a:cs typeface="Source Sans Pro"/>
              <a:sym typeface="Source Sans Pro"/>
            </a:endParaRPr>
          </a:p>
        </p:txBody>
      </p:sp>
      <p:pic>
        <p:nvPicPr>
          <p:cNvPr id="166" name="Google Shape;166;p24"/>
          <p:cNvPicPr preferRelativeResize="0"/>
          <p:nvPr/>
        </p:nvPicPr>
        <p:blipFill>
          <a:blip r:embed="rId4">
            <a:alphaModFix/>
          </a:blip>
          <a:stretch>
            <a:fillRect/>
          </a:stretch>
        </p:blipFill>
        <p:spPr>
          <a:xfrm>
            <a:off x="873859" y="2101850"/>
            <a:ext cx="475649" cy="495756"/>
          </a:xfrm>
          <a:prstGeom prst="rect">
            <a:avLst/>
          </a:prstGeom>
          <a:noFill/>
          <a:ln>
            <a:noFill/>
          </a:ln>
        </p:spPr>
      </p:pic>
      <p:cxnSp>
        <p:nvCxnSpPr>
          <p:cNvPr id="167" name="Google Shape;167;p24"/>
          <p:cNvCxnSpPr>
            <a:stCxn id="164" idx="1"/>
            <a:endCxn id="166" idx="3"/>
          </p:cNvCxnSpPr>
          <p:nvPr/>
        </p:nvCxnSpPr>
        <p:spPr>
          <a:xfrm rot="10800000">
            <a:off x="1349379" y="2349636"/>
            <a:ext cx="438000" cy="134100"/>
          </a:xfrm>
          <a:prstGeom prst="straightConnector1">
            <a:avLst/>
          </a:prstGeom>
          <a:noFill/>
          <a:ln w="28575" cap="flat" cmpd="sng">
            <a:solidFill>
              <a:schemeClr val="dk2"/>
            </a:solidFill>
            <a:prstDash val="solid"/>
            <a:round/>
            <a:headEnd type="none" w="med" len="med"/>
            <a:tailEnd type="triangle" w="med" len="med"/>
          </a:ln>
        </p:spPr>
      </p:cxnSp>
      <p:pic>
        <p:nvPicPr>
          <p:cNvPr id="168" name="Google Shape;168;p24"/>
          <p:cNvPicPr preferRelativeResize="0"/>
          <p:nvPr/>
        </p:nvPicPr>
        <p:blipFill>
          <a:blip r:embed="rId5">
            <a:alphaModFix/>
          </a:blip>
          <a:stretch>
            <a:fillRect/>
          </a:stretch>
        </p:blipFill>
        <p:spPr>
          <a:xfrm>
            <a:off x="2328685" y="3173834"/>
            <a:ext cx="535242" cy="557866"/>
          </a:xfrm>
          <a:prstGeom prst="rect">
            <a:avLst/>
          </a:prstGeom>
          <a:noFill/>
          <a:ln>
            <a:noFill/>
          </a:ln>
        </p:spPr>
      </p:pic>
      <p:cxnSp>
        <p:nvCxnSpPr>
          <p:cNvPr id="169" name="Google Shape;169;p24"/>
          <p:cNvCxnSpPr>
            <a:stCxn id="164" idx="2"/>
            <a:endCxn id="168" idx="0"/>
          </p:cNvCxnSpPr>
          <p:nvPr/>
        </p:nvCxnSpPr>
        <p:spPr>
          <a:xfrm>
            <a:off x="2082063" y="2743060"/>
            <a:ext cx="514200" cy="430800"/>
          </a:xfrm>
          <a:prstGeom prst="straightConnector1">
            <a:avLst/>
          </a:prstGeom>
          <a:noFill/>
          <a:ln w="28575" cap="flat" cmpd="sng">
            <a:solidFill>
              <a:schemeClr val="dk2"/>
            </a:solidFill>
            <a:prstDash val="solid"/>
            <a:round/>
            <a:headEnd type="none" w="med" len="med"/>
            <a:tailEnd type="triangle" w="med" len="med"/>
          </a:ln>
        </p:spPr>
      </p:cxnSp>
      <p:sp>
        <p:nvSpPr>
          <p:cNvPr id="170" name="Google Shape;170;p24"/>
          <p:cNvSpPr txBox="1"/>
          <p:nvPr/>
        </p:nvSpPr>
        <p:spPr>
          <a:xfrm>
            <a:off x="2060999" y="3642925"/>
            <a:ext cx="1759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*.windows.com</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*.microsoft.com</a:t>
            </a:r>
            <a:endParaRPr sz="1100">
              <a:latin typeface="Source Sans Pro"/>
              <a:ea typeface="Source Sans Pro"/>
              <a:cs typeface="Source Sans Pro"/>
              <a:sym typeface="Source Sans Pro"/>
            </a:endParaRPr>
          </a:p>
        </p:txBody>
      </p:sp>
      <p:sp>
        <p:nvSpPr>
          <p:cNvPr id="171" name="Google Shape;171;p24"/>
          <p:cNvSpPr txBox="1"/>
          <p:nvPr/>
        </p:nvSpPr>
        <p:spPr>
          <a:xfrm>
            <a:off x="682725" y="2651550"/>
            <a:ext cx="1104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File activity</a:t>
            </a:r>
            <a:endParaRPr sz="1100">
              <a:latin typeface="Source Sans Pro"/>
              <a:ea typeface="Source Sans Pro"/>
              <a:cs typeface="Source Sans Pro"/>
              <a:sym typeface="Source Sans Pro"/>
            </a:endParaRPr>
          </a:p>
        </p:txBody>
      </p:sp>
      <p:pic>
        <p:nvPicPr>
          <p:cNvPr id="172" name="Google Shape;172;p24"/>
          <p:cNvPicPr preferRelativeResize="0"/>
          <p:nvPr/>
        </p:nvPicPr>
        <p:blipFill>
          <a:blip r:embed="rId6">
            <a:alphaModFix/>
          </a:blip>
          <a:stretch>
            <a:fillRect/>
          </a:stretch>
        </p:blipFill>
        <p:spPr>
          <a:xfrm>
            <a:off x="2914570" y="2170535"/>
            <a:ext cx="589368" cy="614278"/>
          </a:xfrm>
          <a:prstGeom prst="rect">
            <a:avLst/>
          </a:prstGeom>
          <a:noFill/>
          <a:ln>
            <a:noFill/>
          </a:ln>
        </p:spPr>
      </p:pic>
      <p:cxnSp>
        <p:nvCxnSpPr>
          <p:cNvPr id="173" name="Google Shape;173;p24"/>
          <p:cNvCxnSpPr>
            <a:stCxn id="164" idx="3"/>
            <a:endCxn id="172" idx="1"/>
          </p:cNvCxnSpPr>
          <p:nvPr/>
        </p:nvCxnSpPr>
        <p:spPr>
          <a:xfrm rot="10800000" flipH="1">
            <a:off x="2376746" y="2477736"/>
            <a:ext cx="537900" cy="6000"/>
          </a:xfrm>
          <a:prstGeom prst="straightConnector1">
            <a:avLst/>
          </a:prstGeom>
          <a:noFill/>
          <a:ln w="28575" cap="flat" cmpd="sng">
            <a:solidFill>
              <a:schemeClr val="dk2"/>
            </a:solidFill>
            <a:prstDash val="solid"/>
            <a:round/>
            <a:headEnd type="none" w="med" len="med"/>
            <a:tailEnd type="triangle" w="med" len="med"/>
          </a:ln>
        </p:spPr>
      </p:cxnSp>
      <p:sp>
        <p:nvSpPr>
          <p:cNvPr id="174" name="Google Shape;174;p24"/>
          <p:cNvSpPr txBox="1"/>
          <p:nvPr/>
        </p:nvSpPr>
        <p:spPr>
          <a:xfrm>
            <a:off x="1459619" y="1178025"/>
            <a:ext cx="1191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AA84F"/>
                </a:solidFill>
                <a:latin typeface="Source Sans Pro"/>
                <a:ea typeface="Source Sans Pro"/>
                <a:cs typeface="Source Sans Pro"/>
                <a:sym typeface="Source Sans Pro"/>
              </a:rPr>
              <a:t>Baseline normal - Ok</a:t>
            </a:r>
            <a:endParaRPr b="1">
              <a:solidFill>
                <a:srgbClr val="6AA84F"/>
              </a:solidFill>
              <a:latin typeface="Source Sans Pro"/>
              <a:ea typeface="Source Sans Pro"/>
              <a:cs typeface="Source Sans Pro"/>
              <a:sym typeface="Source Sans Pro"/>
            </a:endParaRPr>
          </a:p>
        </p:txBody>
      </p:sp>
      <p:pic>
        <p:nvPicPr>
          <p:cNvPr id="175" name="Google Shape;175;p24"/>
          <p:cNvPicPr preferRelativeResize="0"/>
          <p:nvPr/>
        </p:nvPicPr>
        <p:blipFill>
          <a:blip r:embed="rId3">
            <a:alphaModFix/>
          </a:blip>
          <a:stretch>
            <a:fillRect/>
          </a:stretch>
        </p:blipFill>
        <p:spPr>
          <a:xfrm>
            <a:off x="6090229" y="2188762"/>
            <a:ext cx="589367" cy="518647"/>
          </a:xfrm>
          <a:prstGeom prst="rect">
            <a:avLst/>
          </a:prstGeom>
          <a:noFill/>
          <a:ln>
            <a:noFill/>
          </a:ln>
        </p:spPr>
      </p:pic>
      <p:sp>
        <p:nvSpPr>
          <p:cNvPr id="176" name="Google Shape;176;p24"/>
          <p:cNvSpPr txBox="1"/>
          <p:nvPr/>
        </p:nvSpPr>
        <p:spPr>
          <a:xfrm>
            <a:off x="6795303" y="1836150"/>
            <a:ext cx="189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User created standalone</a:t>
            </a:r>
            <a:endParaRPr sz="1100">
              <a:latin typeface="Source Sans Pro"/>
              <a:ea typeface="Source Sans Pro"/>
              <a:cs typeface="Source Sans Pro"/>
              <a:sym typeface="Source Sans Pro"/>
            </a:endParaRPr>
          </a:p>
        </p:txBody>
      </p:sp>
      <p:cxnSp>
        <p:nvCxnSpPr>
          <p:cNvPr id="177" name="Google Shape;177;p24"/>
          <p:cNvCxnSpPr>
            <a:endCxn id="178" idx="3"/>
          </p:cNvCxnSpPr>
          <p:nvPr/>
        </p:nvCxnSpPr>
        <p:spPr>
          <a:xfrm rot="10800000">
            <a:off x="5604250" y="2386525"/>
            <a:ext cx="479400" cy="154800"/>
          </a:xfrm>
          <a:prstGeom prst="straightConnector1">
            <a:avLst/>
          </a:prstGeom>
          <a:noFill/>
          <a:ln w="28575" cap="flat" cmpd="sng">
            <a:solidFill>
              <a:schemeClr val="dk2"/>
            </a:solidFill>
            <a:prstDash val="solid"/>
            <a:round/>
            <a:headEnd type="none" w="med" len="med"/>
            <a:tailEnd type="triangle" w="med" len="med"/>
          </a:ln>
        </p:spPr>
      </p:cxnSp>
      <p:pic>
        <p:nvPicPr>
          <p:cNvPr id="179" name="Google Shape;179;p24"/>
          <p:cNvPicPr preferRelativeResize="0"/>
          <p:nvPr/>
        </p:nvPicPr>
        <p:blipFill>
          <a:blip r:embed="rId5">
            <a:alphaModFix/>
          </a:blip>
          <a:stretch>
            <a:fillRect/>
          </a:stretch>
        </p:blipFill>
        <p:spPr>
          <a:xfrm>
            <a:off x="6430835" y="3240059"/>
            <a:ext cx="535242" cy="557866"/>
          </a:xfrm>
          <a:prstGeom prst="rect">
            <a:avLst/>
          </a:prstGeom>
          <a:noFill/>
          <a:ln>
            <a:noFill/>
          </a:ln>
        </p:spPr>
      </p:pic>
      <p:cxnSp>
        <p:nvCxnSpPr>
          <p:cNvPr id="180" name="Google Shape;180;p24"/>
          <p:cNvCxnSpPr>
            <a:stCxn id="175" idx="2"/>
            <a:endCxn id="179" idx="0"/>
          </p:cNvCxnSpPr>
          <p:nvPr/>
        </p:nvCxnSpPr>
        <p:spPr>
          <a:xfrm>
            <a:off x="6384913" y="2707410"/>
            <a:ext cx="313500" cy="532500"/>
          </a:xfrm>
          <a:prstGeom prst="straightConnector1">
            <a:avLst/>
          </a:prstGeom>
          <a:noFill/>
          <a:ln w="28575" cap="flat" cmpd="sng">
            <a:solidFill>
              <a:schemeClr val="dk2"/>
            </a:solidFill>
            <a:prstDash val="solid"/>
            <a:round/>
            <a:headEnd type="none" w="med" len="med"/>
            <a:tailEnd type="triangle" w="med" len="med"/>
          </a:ln>
        </p:spPr>
      </p:cxnSp>
      <p:sp>
        <p:nvSpPr>
          <p:cNvPr id="181" name="Google Shape;181;p24"/>
          <p:cNvSpPr txBox="1"/>
          <p:nvPr/>
        </p:nvSpPr>
        <p:spPr>
          <a:xfrm>
            <a:off x="6305599" y="3738775"/>
            <a:ext cx="17595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evil.com/submit.php</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bad.com/beacon.bin</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notmicrosoft.com/file.exe</a:t>
            </a:r>
            <a:endParaRPr sz="1100">
              <a:latin typeface="Source Sans Pro"/>
              <a:ea typeface="Source Sans Pro"/>
              <a:cs typeface="Source Sans Pro"/>
              <a:sym typeface="Source Sans Pro"/>
            </a:endParaRPr>
          </a:p>
        </p:txBody>
      </p:sp>
      <p:sp>
        <p:nvSpPr>
          <p:cNvPr id="182" name="Google Shape;182;p24"/>
          <p:cNvSpPr txBox="1"/>
          <p:nvPr/>
        </p:nvSpPr>
        <p:spPr>
          <a:xfrm>
            <a:off x="3918225" y="2946025"/>
            <a:ext cx="2836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Source Sans Pro"/>
                <a:ea typeface="Source Sans Pro"/>
                <a:cs typeface="Source Sans Pro"/>
                <a:sym typeface="Source Sans Pro"/>
              </a:rPr>
              <a:t>whoami </a:t>
            </a:r>
            <a:endParaRPr sz="900">
              <a:latin typeface="Source Sans Pro"/>
              <a:ea typeface="Source Sans Pro"/>
              <a:cs typeface="Source Sans Pro"/>
              <a:sym typeface="Source Sans Pro"/>
            </a:endParaRPr>
          </a:p>
          <a:p>
            <a:pPr marL="0" lvl="0" indent="0" algn="l" rtl="0">
              <a:spcBef>
                <a:spcPts val="0"/>
              </a:spcBef>
              <a:spcAft>
                <a:spcPts val="0"/>
              </a:spcAft>
              <a:buNone/>
            </a:pPr>
            <a:r>
              <a:rPr lang="en" sz="900">
                <a:latin typeface="Source Sans Pro"/>
                <a:ea typeface="Source Sans Pro"/>
                <a:cs typeface="Source Sans Pro"/>
                <a:sym typeface="Source Sans Pro"/>
              </a:rPr>
              <a:t>net users</a:t>
            </a:r>
            <a:endParaRPr sz="900">
              <a:latin typeface="Source Sans Pro"/>
              <a:ea typeface="Source Sans Pro"/>
              <a:cs typeface="Source Sans Pro"/>
              <a:sym typeface="Source Sans Pro"/>
            </a:endParaRPr>
          </a:p>
          <a:p>
            <a:pPr marL="0" lvl="0" indent="0" algn="l" rtl="0">
              <a:spcBef>
                <a:spcPts val="0"/>
              </a:spcBef>
              <a:spcAft>
                <a:spcPts val="0"/>
              </a:spcAft>
              <a:buNone/>
            </a:pPr>
            <a:r>
              <a:rPr lang="en" sz="900">
                <a:latin typeface="Source Sans Pro"/>
                <a:ea typeface="Source Sans Pro"/>
                <a:cs typeface="Source Sans Pro"/>
                <a:sym typeface="Source Sans Pro"/>
              </a:rPr>
              <a:t>IEX (New-Object Net.WebClient).DownloadString</a:t>
            </a:r>
            <a:endParaRPr sz="900">
              <a:latin typeface="Source Sans Pro"/>
              <a:ea typeface="Source Sans Pro"/>
              <a:cs typeface="Source Sans Pro"/>
              <a:sym typeface="Source Sans Pro"/>
            </a:endParaRPr>
          </a:p>
          <a:p>
            <a:pPr marL="0" lvl="0" indent="0" algn="l" rtl="0">
              <a:spcBef>
                <a:spcPts val="0"/>
              </a:spcBef>
              <a:spcAft>
                <a:spcPts val="0"/>
              </a:spcAft>
              <a:buNone/>
            </a:pPr>
            <a:r>
              <a:rPr lang="en" sz="900">
                <a:latin typeface="Source Sans Pro"/>
                <a:ea typeface="Source Sans Pro"/>
                <a:cs typeface="Source Sans Pro"/>
                <a:sym typeface="Source Sans Pro"/>
              </a:rPr>
              <a:t>net group “domain admins” /domain</a:t>
            </a:r>
            <a:endParaRPr sz="900">
              <a:latin typeface="Source Sans Pro"/>
              <a:ea typeface="Source Sans Pro"/>
              <a:cs typeface="Source Sans Pro"/>
              <a:sym typeface="Source Sans Pro"/>
            </a:endParaRPr>
          </a:p>
        </p:txBody>
      </p:sp>
      <p:pic>
        <p:nvPicPr>
          <p:cNvPr id="183" name="Google Shape;183;p24"/>
          <p:cNvPicPr preferRelativeResize="0"/>
          <p:nvPr/>
        </p:nvPicPr>
        <p:blipFill>
          <a:blip r:embed="rId6">
            <a:alphaModFix/>
          </a:blip>
          <a:stretch>
            <a:fillRect/>
          </a:stretch>
        </p:blipFill>
        <p:spPr>
          <a:xfrm>
            <a:off x="7329907" y="2170535"/>
            <a:ext cx="589368" cy="614278"/>
          </a:xfrm>
          <a:prstGeom prst="rect">
            <a:avLst/>
          </a:prstGeom>
          <a:noFill/>
          <a:ln>
            <a:noFill/>
          </a:ln>
        </p:spPr>
      </p:pic>
      <p:cxnSp>
        <p:nvCxnSpPr>
          <p:cNvPr id="184" name="Google Shape;184;p24"/>
          <p:cNvCxnSpPr>
            <a:stCxn id="175" idx="3"/>
            <a:endCxn id="183" idx="1"/>
          </p:cNvCxnSpPr>
          <p:nvPr/>
        </p:nvCxnSpPr>
        <p:spPr>
          <a:xfrm>
            <a:off x="6679596" y="2448086"/>
            <a:ext cx="650400" cy="29700"/>
          </a:xfrm>
          <a:prstGeom prst="straightConnector1">
            <a:avLst/>
          </a:prstGeom>
          <a:noFill/>
          <a:ln w="28575" cap="flat" cmpd="sng">
            <a:solidFill>
              <a:schemeClr val="dk2"/>
            </a:solidFill>
            <a:prstDash val="solid"/>
            <a:round/>
            <a:headEnd type="none" w="med" len="med"/>
            <a:tailEnd type="triangle" w="med" len="med"/>
          </a:ln>
        </p:spPr>
      </p:cxnSp>
      <p:sp>
        <p:nvSpPr>
          <p:cNvPr id="185" name="Google Shape;185;p24"/>
          <p:cNvSpPr txBox="1"/>
          <p:nvPr/>
        </p:nvSpPr>
        <p:spPr>
          <a:xfrm>
            <a:off x="5486430" y="1178025"/>
            <a:ext cx="204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CC0000"/>
                </a:solidFill>
                <a:latin typeface="Source Sans Pro"/>
                <a:ea typeface="Source Sans Pro"/>
                <a:cs typeface="Source Sans Pro"/>
                <a:sym typeface="Source Sans Pro"/>
              </a:rPr>
              <a:t>Abnormal - investigate</a:t>
            </a:r>
            <a:endParaRPr b="1">
              <a:solidFill>
                <a:srgbClr val="CC0000"/>
              </a:solidFill>
              <a:latin typeface="Source Sans Pro"/>
              <a:ea typeface="Source Sans Pro"/>
              <a:cs typeface="Source Sans Pro"/>
              <a:sym typeface="Source Sans Pro"/>
            </a:endParaRPr>
          </a:p>
        </p:txBody>
      </p:sp>
      <p:pic>
        <p:nvPicPr>
          <p:cNvPr id="178" name="Google Shape;178;p24"/>
          <p:cNvPicPr preferRelativeResize="0"/>
          <p:nvPr/>
        </p:nvPicPr>
        <p:blipFill>
          <a:blip r:embed="rId7">
            <a:alphaModFix/>
          </a:blip>
          <a:stretch>
            <a:fillRect/>
          </a:stretch>
        </p:blipFill>
        <p:spPr>
          <a:xfrm>
            <a:off x="5069000" y="2118900"/>
            <a:ext cx="535250" cy="535250"/>
          </a:xfrm>
          <a:prstGeom prst="rect">
            <a:avLst/>
          </a:prstGeom>
          <a:noFill/>
          <a:ln>
            <a:noFill/>
          </a:ln>
        </p:spPr>
      </p:pic>
      <p:cxnSp>
        <p:nvCxnSpPr>
          <p:cNvPr id="186" name="Google Shape;186;p24"/>
          <p:cNvCxnSpPr>
            <a:stCxn id="178" idx="2"/>
          </p:cNvCxnSpPr>
          <p:nvPr/>
        </p:nvCxnSpPr>
        <p:spPr>
          <a:xfrm flipH="1">
            <a:off x="4634625" y="2654150"/>
            <a:ext cx="702000" cy="4935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Modern detection</a:t>
            </a:r>
            <a:endParaRPr b="1"/>
          </a:p>
        </p:txBody>
      </p:sp>
      <p:sp>
        <p:nvSpPr>
          <p:cNvPr id="192" name="Google Shape;192;p25"/>
          <p:cNvSpPr txBox="1">
            <a:spLocks noGrp="1"/>
          </p:cNvSpPr>
          <p:nvPr>
            <p:ph type="body" idx="1"/>
          </p:nvPr>
        </p:nvSpPr>
        <p:spPr>
          <a:xfrm>
            <a:off x="786150" y="117625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Our payload could have evaded traditional detections</a:t>
            </a:r>
            <a:endParaRPr sz="2000"/>
          </a:p>
          <a:p>
            <a:pPr marL="457200" lvl="0" indent="-355600" algn="l" rtl="0">
              <a:spcBef>
                <a:spcPts val="0"/>
              </a:spcBef>
              <a:spcAft>
                <a:spcPts val="0"/>
              </a:spcAft>
              <a:buSzPts val="2000"/>
              <a:buChar char="◎"/>
            </a:pPr>
            <a:r>
              <a:rPr lang="en" sz="2000"/>
              <a:t>Our payload + actions can still get us flagged</a:t>
            </a:r>
            <a:endParaRPr sz="2000"/>
          </a:p>
        </p:txBody>
      </p:sp>
      <p:sp>
        <p:nvSpPr>
          <p:cNvPr id="193" name="Google Shape;193;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14</a:t>
            </a:fld>
            <a:endParaRPr>
              <a:solidFill>
                <a:srgbClr val="CC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Common data collecting mechanisms</a:t>
            </a:r>
            <a:endParaRPr b="1"/>
          </a:p>
        </p:txBody>
      </p:sp>
      <p:sp>
        <p:nvSpPr>
          <p:cNvPr id="199" name="Google Shape;199;p26"/>
          <p:cNvSpPr txBox="1">
            <a:spLocks noGrp="1"/>
          </p:cNvSpPr>
          <p:nvPr>
            <p:ph type="body" idx="1"/>
          </p:nvPr>
        </p:nvSpPr>
        <p:spPr>
          <a:xfrm>
            <a:off x="786150" y="117625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chemeClr val="accent1"/>
                </a:solidFill>
              </a:rPr>
              <a:t>#1 - Built in Windows telemetry interfaces</a:t>
            </a:r>
            <a:endParaRPr sz="2000">
              <a:solidFill>
                <a:schemeClr val="accent1"/>
              </a:solidFill>
            </a:endParaRPr>
          </a:p>
          <a:p>
            <a:pPr marL="457200" lvl="0" indent="-355600" algn="l" rtl="0">
              <a:spcBef>
                <a:spcPts val="600"/>
              </a:spcBef>
              <a:spcAft>
                <a:spcPts val="0"/>
              </a:spcAft>
              <a:buSzPts val="2000"/>
              <a:buChar char="◎"/>
            </a:pPr>
            <a:r>
              <a:rPr lang="en" sz="2000" b="1"/>
              <a:t>Anti Malware Scan Interface (AMSI)</a:t>
            </a:r>
            <a:endParaRPr sz="2000" b="1"/>
          </a:p>
          <a:p>
            <a:pPr marL="457200" lvl="0" indent="-355600" algn="l" rtl="0">
              <a:spcBef>
                <a:spcPts val="0"/>
              </a:spcBef>
              <a:spcAft>
                <a:spcPts val="0"/>
              </a:spcAft>
              <a:buSzPts val="2000"/>
              <a:buChar char="◎"/>
            </a:pPr>
            <a:r>
              <a:rPr lang="en" sz="2000" b="1"/>
              <a:t>Event Tracing for Windows (ETW)</a:t>
            </a:r>
            <a:endParaRPr sz="2000" b="1"/>
          </a:p>
          <a:p>
            <a:pPr marL="457200" lvl="0" indent="-355600" algn="l" rtl="0">
              <a:spcBef>
                <a:spcPts val="0"/>
              </a:spcBef>
              <a:spcAft>
                <a:spcPts val="0"/>
              </a:spcAft>
              <a:buSzPts val="2000"/>
              <a:buChar char="◎"/>
            </a:pPr>
            <a:r>
              <a:rPr lang="en" sz="2000"/>
              <a:t>Powershell Script Block Logging (Not covered today)</a:t>
            </a:r>
            <a:endParaRPr sz="2000"/>
          </a:p>
        </p:txBody>
      </p:sp>
      <p:sp>
        <p:nvSpPr>
          <p:cNvPr id="200" name="Google Shape;200;p2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15</a:t>
            </a:fld>
            <a:endParaRPr>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Common data collecting mechanisms</a:t>
            </a:r>
            <a:endParaRPr b="1"/>
          </a:p>
        </p:txBody>
      </p:sp>
      <p:sp>
        <p:nvSpPr>
          <p:cNvPr id="206" name="Google Shape;206;p27"/>
          <p:cNvSpPr txBox="1">
            <a:spLocks noGrp="1"/>
          </p:cNvSpPr>
          <p:nvPr>
            <p:ph type="body" idx="1"/>
          </p:nvPr>
        </p:nvSpPr>
        <p:spPr>
          <a:xfrm>
            <a:off x="1056075" y="117625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chemeClr val="accent1"/>
                </a:solidFill>
              </a:rPr>
              <a:t>#1 - Built in Windows telemetry interfaces</a:t>
            </a:r>
            <a:endParaRPr sz="2000">
              <a:solidFill>
                <a:schemeClr val="accent1"/>
              </a:solidFill>
            </a:endParaRPr>
          </a:p>
          <a:p>
            <a:pPr marL="0" lvl="0" indent="0" algn="l" rtl="0">
              <a:spcBef>
                <a:spcPts val="600"/>
              </a:spcBef>
              <a:spcAft>
                <a:spcPts val="0"/>
              </a:spcAft>
              <a:buNone/>
            </a:pPr>
            <a:endParaRPr sz="2000"/>
          </a:p>
        </p:txBody>
      </p:sp>
      <p:sp>
        <p:nvSpPr>
          <p:cNvPr id="207" name="Google Shape;207;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16</a:t>
            </a:fld>
            <a:endParaRPr>
              <a:solidFill>
                <a:srgbClr val="CC0000"/>
              </a:solidFill>
            </a:endParaRPr>
          </a:p>
        </p:txBody>
      </p:sp>
      <p:sp>
        <p:nvSpPr>
          <p:cNvPr id="208" name="Google Shape;208;p27"/>
          <p:cNvSpPr/>
          <p:nvPr/>
        </p:nvSpPr>
        <p:spPr>
          <a:xfrm>
            <a:off x="888075" y="2002350"/>
            <a:ext cx="1994400" cy="227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Apps</a:t>
            </a:r>
            <a:endParaRPr/>
          </a:p>
          <a:p>
            <a:pPr marL="457200" lvl="0" indent="-317500" algn="l" rtl="0">
              <a:spcBef>
                <a:spcPts val="0"/>
              </a:spcBef>
              <a:spcAft>
                <a:spcPts val="0"/>
              </a:spcAft>
              <a:buSzPts val="1400"/>
              <a:buChar char="-"/>
            </a:pPr>
            <a:r>
              <a:rPr lang="en"/>
              <a:t>Windows components</a:t>
            </a:r>
            <a:endParaRPr/>
          </a:p>
          <a:p>
            <a:pPr marL="0" lvl="0" indent="0" algn="l" rtl="0">
              <a:spcBef>
                <a:spcPts val="0"/>
              </a:spcBef>
              <a:spcAft>
                <a:spcPts val="0"/>
              </a:spcAft>
              <a:buNone/>
            </a:pPr>
            <a:endParaRPr/>
          </a:p>
        </p:txBody>
      </p:sp>
      <p:sp>
        <p:nvSpPr>
          <p:cNvPr id="209" name="Google Shape;209;p27"/>
          <p:cNvSpPr/>
          <p:nvPr/>
        </p:nvSpPr>
        <p:spPr>
          <a:xfrm>
            <a:off x="4009625" y="2002350"/>
            <a:ext cx="1394700" cy="2279400"/>
          </a:xfrm>
          <a:prstGeom prst="rect">
            <a:avLst/>
          </a:prstGeom>
          <a:solidFill>
            <a:srgbClr val="CFD8DC">
              <a:alpha val="492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AMSI/ETW</a:t>
            </a:r>
            <a:endParaRPr/>
          </a:p>
        </p:txBody>
      </p:sp>
      <p:sp>
        <p:nvSpPr>
          <p:cNvPr id="210" name="Google Shape;210;p27"/>
          <p:cNvSpPr/>
          <p:nvPr/>
        </p:nvSpPr>
        <p:spPr>
          <a:xfrm>
            <a:off x="6861225" y="2002350"/>
            <a:ext cx="1394700" cy="227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a:solidFill>
                  <a:schemeClr val="lt1"/>
                </a:solidFill>
              </a:rPr>
              <a:t> Analysis</a:t>
            </a:r>
            <a:endParaRPr>
              <a:solidFill>
                <a:schemeClr val="lt1"/>
              </a:solidFill>
            </a:endParaRPr>
          </a:p>
        </p:txBody>
      </p:sp>
      <p:cxnSp>
        <p:nvCxnSpPr>
          <p:cNvPr id="211" name="Google Shape;211;p27"/>
          <p:cNvCxnSpPr>
            <a:stCxn id="208" idx="3"/>
            <a:endCxn id="209" idx="1"/>
          </p:cNvCxnSpPr>
          <p:nvPr/>
        </p:nvCxnSpPr>
        <p:spPr>
          <a:xfrm>
            <a:off x="2882475" y="3142050"/>
            <a:ext cx="1127100" cy="0"/>
          </a:xfrm>
          <a:prstGeom prst="straightConnector1">
            <a:avLst/>
          </a:prstGeom>
          <a:noFill/>
          <a:ln w="28575" cap="flat" cmpd="sng">
            <a:solidFill>
              <a:schemeClr val="dk2"/>
            </a:solidFill>
            <a:prstDash val="solid"/>
            <a:round/>
            <a:headEnd type="none" w="med" len="med"/>
            <a:tailEnd type="triangle" w="med" len="med"/>
          </a:ln>
        </p:spPr>
      </p:cxnSp>
      <p:cxnSp>
        <p:nvCxnSpPr>
          <p:cNvPr id="212" name="Google Shape;212;p27"/>
          <p:cNvCxnSpPr>
            <a:stCxn id="209" idx="3"/>
            <a:endCxn id="210" idx="1"/>
          </p:cNvCxnSpPr>
          <p:nvPr/>
        </p:nvCxnSpPr>
        <p:spPr>
          <a:xfrm>
            <a:off x="5404325" y="3142050"/>
            <a:ext cx="14568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Common data collecting mechanisms</a:t>
            </a:r>
            <a:endParaRPr b="1"/>
          </a:p>
        </p:txBody>
      </p:sp>
      <p:sp>
        <p:nvSpPr>
          <p:cNvPr id="218" name="Google Shape;218;p28"/>
          <p:cNvSpPr txBox="1">
            <a:spLocks noGrp="1"/>
          </p:cNvSpPr>
          <p:nvPr>
            <p:ph type="body" idx="1"/>
          </p:nvPr>
        </p:nvSpPr>
        <p:spPr>
          <a:xfrm>
            <a:off x="786150" y="117625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chemeClr val="accent1"/>
                </a:solidFill>
              </a:rPr>
              <a:t>#2 - Memory scanners</a:t>
            </a:r>
            <a:endParaRPr sz="2000">
              <a:solidFill>
                <a:schemeClr val="accent1"/>
              </a:solidFill>
            </a:endParaRPr>
          </a:p>
          <a:p>
            <a:pPr marL="457200" lvl="0" indent="-355600" algn="l" rtl="0">
              <a:spcBef>
                <a:spcPts val="600"/>
              </a:spcBef>
              <a:spcAft>
                <a:spcPts val="0"/>
              </a:spcAft>
              <a:buSzPts val="2000"/>
              <a:buChar char="◎"/>
            </a:pPr>
            <a:r>
              <a:rPr lang="en" sz="2000"/>
              <a:t>Not changed much from traditional scanning</a:t>
            </a:r>
            <a:endParaRPr sz="2000"/>
          </a:p>
          <a:p>
            <a:pPr marL="457200" lvl="0" indent="-355600" algn="l" rtl="0">
              <a:spcBef>
                <a:spcPts val="0"/>
              </a:spcBef>
              <a:spcAft>
                <a:spcPts val="0"/>
              </a:spcAft>
              <a:buSzPts val="2000"/>
              <a:buChar char="◎"/>
            </a:pPr>
            <a:r>
              <a:rPr lang="en" sz="2000"/>
              <a:t>Signature based (mostly)</a:t>
            </a:r>
            <a:endParaRPr sz="2000"/>
          </a:p>
          <a:p>
            <a:pPr marL="457200" lvl="0" indent="-355600" algn="l" rtl="0">
              <a:spcBef>
                <a:spcPts val="0"/>
              </a:spcBef>
              <a:spcAft>
                <a:spcPts val="0"/>
              </a:spcAft>
              <a:buSzPts val="2000"/>
              <a:buChar char="◎"/>
            </a:pPr>
            <a:r>
              <a:rPr lang="en" sz="2000"/>
              <a:t>New techniques exist but not used during runtime as of yet</a:t>
            </a:r>
            <a:endParaRPr sz="2000"/>
          </a:p>
          <a:p>
            <a:pPr marL="457200" lvl="0" indent="-355600" algn="l" rtl="0">
              <a:spcBef>
                <a:spcPts val="0"/>
              </a:spcBef>
              <a:spcAft>
                <a:spcPts val="0"/>
              </a:spcAft>
              <a:buSzPts val="2000"/>
              <a:buChar char="◎"/>
            </a:pPr>
            <a:r>
              <a:rPr lang="en" sz="2000"/>
              <a:t>Not constantly scanning due for performance reasons</a:t>
            </a:r>
            <a:endParaRPr sz="2000"/>
          </a:p>
        </p:txBody>
      </p:sp>
      <p:sp>
        <p:nvSpPr>
          <p:cNvPr id="219" name="Google Shape;219;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17</a:t>
            </a:fld>
            <a:endParaRPr>
              <a:solidFill>
                <a:srgbClr val="CC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Common data collecting mechanisms</a:t>
            </a:r>
            <a:endParaRPr b="1"/>
          </a:p>
        </p:txBody>
      </p:sp>
      <p:sp>
        <p:nvSpPr>
          <p:cNvPr id="225" name="Google Shape;225;p29"/>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chemeClr val="accent1"/>
                </a:solidFill>
              </a:rPr>
              <a:t>#3 - Function hooks</a:t>
            </a:r>
            <a:endParaRPr sz="2000">
              <a:solidFill>
                <a:schemeClr val="accent1"/>
              </a:solidFill>
            </a:endParaRPr>
          </a:p>
          <a:p>
            <a:pPr marL="457200" lvl="0" indent="-355600" algn="l" rtl="0">
              <a:spcBef>
                <a:spcPts val="600"/>
              </a:spcBef>
              <a:spcAft>
                <a:spcPts val="0"/>
              </a:spcAft>
              <a:buSzPts val="2000"/>
              <a:buChar char="◎"/>
            </a:pPr>
            <a:r>
              <a:rPr lang="en" sz="2000"/>
              <a:t>Can tell when a function is called</a:t>
            </a:r>
            <a:endParaRPr sz="2000"/>
          </a:p>
          <a:p>
            <a:pPr marL="457200" lvl="0" indent="-355600" algn="l" rtl="0">
              <a:spcBef>
                <a:spcPts val="0"/>
              </a:spcBef>
              <a:spcAft>
                <a:spcPts val="0"/>
              </a:spcAft>
              <a:buSzPts val="2000"/>
              <a:buChar char="◎"/>
            </a:pPr>
            <a:r>
              <a:rPr lang="en" sz="2000"/>
              <a:t>Can see parameters passed into the function</a:t>
            </a:r>
            <a:endParaRPr sz="2000"/>
          </a:p>
        </p:txBody>
      </p:sp>
      <p:sp>
        <p:nvSpPr>
          <p:cNvPr id="226" name="Google Shape;226;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18</a:t>
            </a:fld>
            <a:endParaRPr>
              <a:solidFill>
                <a:srgbClr val="CC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19</a:t>
            </a:fld>
            <a:endParaRPr>
              <a:solidFill>
                <a:srgbClr val="CC0000"/>
              </a:solidFill>
            </a:endParaRPr>
          </a:p>
        </p:txBody>
      </p:sp>
      <p:pic>
        <p:nvPicPr>
          <p:cNvPr id="232" name="Google Shape;232;p30"/>
          <p:cNvPicPr preferRelativeResize="0"/>
          <p:nvPr/>
        </p:nvPicPr>
        <p:blipFill>
          <a:blip r:embed="rId3">
            <a:alphaModFix/>
          </a:blip>
          <a:stretch>
            <a:fillRect/>
          </a:stretch>
        </p:blipFill>
        <p:spPr>
          <a:xfrm>
            <a:off x="1438275" y="942975"/>
            <a:ext cx="6267450" cy="3257550"/>
          </a:xfrm>
          <a:prstGeom prst="rect">
            <a:avLst/>
          </a:prstGeom>
          <a:noFill/>
          <a:ln>
            <a:noFill/>
          </a:ln>
        </p:spPr>
      </p:pic>
      <p:sp>
        <p:nvSpPr>
          <p:cNvPr id="233" name="Google Shape;233;p30"/>
          <p:cNvSpPr txBox="1"/>
          <p:nvPr/>
        </p:nvSpPr>
        <p:spPr>
          <a:xfrm>
            <a:off x="3730625" y="4450800"/>
            <a:ext cx="4810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A Beginner’s Guide to EDR Evasion: https://kylemistele.medium.com/a-beginners-guide-to-edr-evasion-b98cc076eb9a</a:t>
            </a:r>
            <a:endParaRPr>
              <a:latin typeface="Source Sans Pro"/>
              <a:ea typeface="Source Sans Pro"/>
              <a:cs typeface="Source Sans Pro"/>
              <a:sym typeface="Source Sans Pro"/>
            </a:endParaRPr>
          </a:p>
        </p:txBody>
      </p:sp>
      <p:sp>
        <p:nvSpPr>
          <p:cNvPr id="234" name="Google Shape;234;p3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Function before being hooked</a:t>
            </a:r>
            <a:endParaRPr b="1"/>
          </a:p>
        </p:txBody>
      </p:sp>
      <p:pic>
        <p:nvPicPr>
          <p:cNvPr id="235" name="Google Shape;235;p30"/>
          <p:cNvPicPr preferRelativeResize="0"/>
          <p:nvPr/>
        </p:nvPicPr>
        <p:blipFill>
          <a:blip r:embed="rId4">
            <a:alphaModFix/>
          </a:blip>
          <a:stretch>
            <a:fillRect/>
          </a:stretch>
        </p:blipFill>
        <p:spPr>
          <a:xfrm>
            <a:off x="3536700" y="1576038"/>
            <a:ext cx="1866900" cy="168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b="1"/>
              <a:t>ethan@kali </a:t>
            </a:r>
            <a:r>
              <a:rPr lang="en" sz="2600" b="1">
                <a:solidFill>
                  <a:srgbClr val="CC0000"/>
                </a:solidFill>
              </a:rPr>
              <a:t># whoami</a:t>
            </a:r>
            <a:endParaRPr sz="2600" b="1">
              <a:solidFill>
                <a:srgbClr val="CC0000"/>
              </a:solidFill>
            </a:endParaRPr>
          </a:p>
        </p:txBody>
      </p:sp>
      <p:sp>
        <p:nvSpPr>
          <p:cNvPr id="78" name="Google Shape;78;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a:t>
            </a:fld>
            <a:endParaRPr>
              <a:solidFill>
                <a:srgbClr val="CC0000"/>
              </a:solidFill>
            </a:endParaRPr>
          </a:p>
        </p:txBody>
      </p:sp>
      <p:pic>
        <p:nvPicPr>
          <p:cNvPr id="79" name="Google Shape;79;p13"/>
          <p:cNvPicPr preferRelativeResize="0"/>
          <p:nvPr/>
        </p:nvPicPr>
        <p:blipFill>
          <a:blip r:embed="rId3">
            <a:alphaModFix/>
          </a:blip>
          <a:stretch>
            <a:fillRect/>
          </a:stretch>
        </p:blipFill>
        <p:spPr>
          <a:xfrm>
            <a:off x="1522650" y="1896025"/>
            <a:ext cx="1644475" cy="1644475"/>
          </a:xfrm>
          <a:prstGeom prst="rect">
            <a:avLst/>
          </a:prstGeom>
          <a:noFill/>
          <a:ln>
            <a:noFill/>
          </a:ln>
          <a:effectLst>
            <a:outerShdw blurRad="57150" dist="19050" dir="5400000" algn="bl" rotWithShape="0">
              <a:srgbClr val="000000">
                <a:alpha val="94000"/>
              </a:srgbClr>
            </a:outerShdw>
          </a:effectLst>
        </p:spPr>
      </p:pic>
      <p:pic>
        <p:nvPicPr>
          <p:cNvPr id="80" name="Google Shape;80;p13"/>
          <p:cNvPicPr preferRelativeResize="0"/>
          <p:nvPr/>
        </p:nvPicPr>
        <p:blipFill>
          <a:blip r:embed="rId4">
            <a:alphaModFix/>
          </a:blip>
          <a:stretch>
            <a:fillRect/>
          </a:stretch>
        </p:blipFill>
        <p:spPr>
          <a:xfrm>
            <a:off x="4866751" y="1896025"/>
            <a:ext cx="3147350" cy="1644475"/>
          </a:xfrm>
          <a:prstGeom prst="rect">
            <a:avLst/>
          </a:prstGeom>
          <a:noFill/>
          <a:ln>
            <a:noFill/>
          </a:ln>
          <a:effectLst>
            <a:outerShdw blurRad="57150" dist="19050" dir="5400000" algn="bl" rotWithShape="0">
              <a:srgbClr val="000000">
                <a:alpha val="92000"/>
              </a:srgbClr>
            </a:outerShdw>
          </a:effectLst>
        </p:spPr>
      </p:pic>
      <p:sp>
        <p:nvSpPr>
          <p:cNvPr id="81" name="Google Shape;81;p13"/>
          <p:cNvSpPr txBox="1"/>
          <p:nvPr/>
        </p:nvSpPr>
        <p:spPr>
          <a:xfrm>
            <a:off x="1003625" y="3638100"/>
            <a:ext cx="3205800" cy="4311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a:solidFill>
                  <a:schemeClr val="dk1"/>
                </a:solidFill>
                <a:latin typeface="Source Sans Pro"/>
                <a:ea typeface="Source Sans Pro"/>
                <a:cs typeface="Source Sans Pro"/>
                <a:sym typeface="Source Sans Pro"/>
              </a:rPr>
              <a:t>Currently studying infosec in SP</a:t>
            </a:r>
            <a:endParaRPr sz="1600">
              <a:latin typeface="Source Sans Pro"/>
              <a:ea typeface="Source Sans Pro"/>
              <a:cs typeface="Source Sans Pro"/>
              <a:sym typeface="Source Sans Pro"/>
            </a:endParaRPr>
          </a:p>
        </p:txBody>
      </p:sp>
      <p:sp>
        <p:nvSpPr>
          <p:cNvPr id="82" name="Google Shape;82;p13"/>
          <p:cNvSpPr txBox="1"/>
          <p:nvPr/>
        </p:nvSpPr>
        <p:spPr>
          <a:xfrm>
            <a:off x="4711400" y="3638100"/>
            <a:ext cx="3791400" cy="4311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a:solidFill>
                  <a:schemeClr val="dk1"/>
                </a:solidFill>
                <a:latin typeface="Source Sans Pro"/>
                <a:ea typeface="Source Sans Pro"/>
                <a:cs typeface="Source Sans Pro"/>
                <a:sym typeface="Source Sans Pro"/>
              </a:rPr>
              <a:t>Interning at CSA Attack Simulation Group</a:t>
            </a:r>
            <a:endParaRPr sz="1600">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1"/>
          <p:cNvPicPr preferRelativeResize="0"/>
          <p:nvPr/>
        </p:nvPicPr>
        <p:blipFill>
          <a:blip r:embed="rId3">
            <a:alphaModFix/>
          </a:blip>
          <a:stretch>
            <a:fillRect/>
          </a:stretch>
        </p:blipFill>
        <p:spPr>
          <a:xfrm>
            <a:off x="786150" y="1010729"/>
            <a:ext cx="7272001" cy="3002297"/>
          </a:xfrm>
          <a:prstGeom prst="rect">
            <a:avLst/>
          </a:prstGeom>
          <a:noFill/>
          <a:ln>
            <a:noFill/>
          </a:ln>
        </p:spPr>
      </p:pic>
      <p:sp>
        <p:nvSpPr>
          <p:cNvPr id="241" name="Google Shape;241;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20</a:t>
            </a:fld>
            <a:endParaRPr>
              <a:solidFill>
                <a:srgbClr val="CC0000"/>
              </a:solidFill>
            </a:endParaRPr>
          </a:p>
        </p:txBody>
      </p:sp>
      <p:sp>
        <p:nvSpPr>
          <p:cNvPr id="242" name="Google Shape;242;p31"/>
          <p:cNvSpPr txBox="1"/>
          <p:nvPr/>
        </p:nvSpPr>
        <p:spPr>
          <a:xfrm>
            <a:off x="3730625" y="4450800"/>
            <a:ext cx="4810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A Beginner’s Guide to EDR Evasion: https://kylemistele.medium.com/a-beginners-guide-to-edr-evasion-b98cc076eb9a</a:t>
            </a:r>
            <a:endParaRPr>
              <a:latin typeface="Source Sans Pro"/>
              <a:ea typeface="Source Sans Pro"/>
              <a:cs typeface="Source Sans Pro"/>
              <a:sym typeface="Source Sans Pro"/>
            </a:endParaRPr>
          </a:p>
        </p:txBody>
      </p:sp>
      <p:sp>
        <p:nvSpPr>
          <p:cNvPr id="243" name="Google Shape;243;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Hooked function</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xfrm>
            <a:off x="987450" y="2626150"/>
            <a:ext cx="7169100" cy="14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i="1">
                <a:solidFill>
                  <a:srgbClr val="CC0000"/>
                </a:solidFill>
                <a:latin typeface="Maven Pro"/>
                <a:ea typeface="Maven Pro"/>
                <a:cs typeface="Maven Pro"/>
                <a:sym typeface="Maven Pro"/>
              </a:rPr>
              <a:t>Evading modern detections</a:t>
            </a:r>
            <a:endParaRPr sz="4000" i="1">
              <a:latin typeface="Maven Pro"/>
              <a:ea typeface="Maven Pro"/>
              <a:cs typeface="Maven Pro"/>
              <a:sym typeface="Maven Pro"/>
            </a:endParaRPr>
          </a:p>
        </p:txBody>
      </p:sp>
      <p:pic>
        <p:nvPicPr>
          <p:cNvPr id="249" name="Google Shape;249;p32"/>
          <p:cNvPicPr preferRelativeResize="0"/>
          <p:nvPr/>
        </p:nvPicPr>
        <p:blipFill>
          <a:blip r:embed="rId3">
            <a:alphaModFix/>
          </a:blip>
          <a:stretch>
            <a:fillRect/>
          </a:stretch>
        </p:blipFill>
        <p:spPr>
          <a:xfrm>
            <a:off x="3643463" y="617275"/>
            <a:ext cx="1857080" cy="2321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General categories of evasions</a:t>
            </a:r>
            <a:endParaRPr b="1"/>
          </a:p>
        </p:txBody>
      </p:sp>
      <p:sp>
        <p:nvSpPr>
          <p:cNvPr id="255" name="Google Shape;255;p33"/>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Evade the data collector</a:t>
            </a:r>
            <a:endParaRPr sz="2000">
              <a:solidFill>
                <a:schemeClr val="accent1"/>
              </a:solidFill>
            </a:endParaRPr>
          </a:p>
          <a:p>
            <a:pPr marL="457200" lvl="0" indent="-355600" algn="l" rtl="0">
              <a:spcBef>
                <a:spcPts val="0"/>
              </a:spcBef>
              <a:spcAft>
                <a:spcPts val="0"/>
              </a:spcAft>
              <a:buSzPts val="2000"/>
              <a:buChar char="◎"/>
            </a:pPr>
            <a:r>
              <a:rPr lang="en" sz="2000"/>
              <a:t>Disable the data collector</a:t>
            </a:r>
            <a:endParaRPr sz="2000"/>
          </a:p>
          <a:p>
            <a:pPr marL="457200" lvl="0" indent="-355600" algn="l" rtl="0">
              <a:spcBef>
                <a:spcPts val="0"/>
              </a:spcBef>
              <a:spcAft>
                <a:spcPts val="0"/>
              </a:spcAft>
              <a:buSzPts val="2000"/>
              <a:buChar char="◎"/>
            </a:pPr>
            <a:r>
              <a:rPr lang="en" sz="2000"/>
              <a:t>Blend in</a:t>
            </a:r>
            <a:endParaRPr sz="2000"/>
          </a:p>
        </p:txBody>
      </p:sp>
      <p:sp>
        <p:nvSpPr>
          <p:cNvPr id="256" name="Google Shape;256;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22</a:t>
            </a:fld>
            <a:endParaRPr>
              <a:solidFill>
                <a:srgbClr val="CC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Evading the data collector</a:t>
            </a:r>
            <a:endParaRPr b="1"/>
          </a:p>
        </p:txBody>
      </p:sp>
      <p:sp>
        <p:nvSpPr>
          <p:cNvPr id="262" name="Google Shape;262;p34"/>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Blue’s data collection mechanisms are intact</a:t>
            </a:r>
            <a:endParaRPr sz="2000"/>
          </a:p>
          <a:p>
            <a:pPr marL="457200" lvl="0" indent="-355600" algn="l" rtl="0">
              <a:spcBef>
                <a:spcPts val="0"/>
              </a:spcBef>
              <a:spcAft>
                <a:spcPts val="0"/>
              </a:spcAft>
              <a:buSzPts val="2000"/>
              <a:buChar char="◎"/>
            </a:pPr>
            <a:r>
              <a:rPr lang="en" sz="2000"/>
              <a:t>Blue still can't see you (yay!)</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Techniques covered</a:t>
            </a:r>
            <a:endParaRPr sz="2000"/>
          </a:p>
          <a:p>
            <a:pPr marL="457200" lvl="0" indent="-355600" algn="l" rtl="0">
              <a:spcBef>
                <a:spcPts val="600"/>
              </a:spcBef>
              <a:spcAft>
                <a:spcPts val="0"/>
              </a:spcAft>
              <a:buSzPts val="2000"/>
              <a:buChar char="◎"/>
            </a:pPr>
            <a:r>
              <a:rPr lang="en" sz="2000"/>
              <a:t>Direct syscalls</a:t>
            </a:r>
            <a:endParaRPr sz="2000"/>
          </a:p>
        </p:txBody>
      </p:sp>
      <p:sp>
        <p:nvSpPr>
          <p:cNvPr id="263" name="Google Shape;263;p3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23</a:t>
            </a:fld>
            <a:endParaRPr>
              <a:solidFill>
                <a:srgbClr val="CC0000"/>
              </a:solidFill>
            </a:endParaRPr>
          </a:p>
        </p:txBody>
      </p:sp>
      <p:pic>
        <p:nvPicPr>
          <p:cNvPr id="264" name="Google Shape;264;p34"/>
          <p:cNvPicPr preferRelativeResize="0"/>
          <p:nvPr/>
        </p:nvPicPr>
        <p:blipFill>
          <a:blip r:embed="rId3">
            <a:alphaModFix/>
          </a:blip>
          <a:stretch>
            <a:fillRect/>
          </a:stretch>
        </p:blipFill>
        <p:spPr>
          <a:xfrm>
            <a:off x="5849875" y="2145200"/>
            <a:ext cx="2135150" cy="2140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Direct Syscalls</a:t>
            </a:r>
            <a:endParaRPr b="1"/>
          </a:p>
        </p:txBody>
      </p:sp>
      <p:sp>
        <p:nvSpPr>
          <p:cNvPr id="270" name="Google Shape;270;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24</a:t>
            </a:fld>
            <a:endParaRPr>
              <a:solidFill>
                <a:srgbClr val="CC0000"/>
              </a:solidFill>
            </a:endParaRPr>
          </a:p>
        </p:txBody>
      </p:sp>
      <p:pic>
        <p:nvPicPr>
          <p:cNvPr id="271" name="Google Shape;271;p35"/>
          <p:cNvPicPr preferRelativeResize="0"/>
          <p:nvPr/>
        </p:nvPicPr>
        <p:blipFill>
          <a:blip r:embed="rId3">
            <a:alphaModFix/>
          </a:blip>
          <a:stretch>
            <a:fillRect/>
          </a:stretch>
        </p:blipFill>
        <p:spPr>
          <a:xfrm>
            <a:off x="707800" y="1747554"/>
            <a:ext cx="7272001" cy="3002297"/>
          </a:xfrm>
          <a:prstGeom prst="rect">
            <a:avLst/>
          </a:prstGeom>
          <a:noFill/>
          <a:ln>
            <a:noFill/>
          </a:ln>
        </p:spPr>
      </p:pic>
      <p:cxnSp>
        <p:nvCxnSpPr>
          <p:cNvPr id="272" name="Google Shape;272;p35"/>
          <p:cNvCxnSpPr/>
          <p:nvPr/>
        </p:nvCxnSpPr>
        <p:spPr>
          <a:xfrm>
            <a:off x="3581850" y="1273600"/>
            <a:ext cx="3303000" cy="516600"/>
          </a:xfrm>
          <a:prstGeom prst="straightConnector1">
            <a:avLst/>
          </a:prstGeom>
          <a:noFill/>
          <a:ln w="28575" cap="flat" cmpd="sng">
            <a:solidFill>
              <a:schemeClr val="dk2"/>
            </a:solidFill>
            <a:prstDash val="solid"/>
            <a:round/>
            <a:headEnd type="none" w="med" len="med"/>
            <a:tailEnd type="triangle" w="med" len="med"/>
          </a:ln>
        </p:spPr>
      </p:cxnSp>
      <p:sp>
        <p:nvSpPr>
          <p:cNvPr id="273" name="Google Shape;273;p35"/>
          <p:cNvSpPr txBox="1"/>
          <p:nvPr/>
        </p:nvSpPr>
        <p:spPr>
          <a:xfrm>
            <a:off x="1940800" y="4620300"/>
            <a:ext cx="5033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https://kylemistele.medium.com/a-beginners-guide-to-edr-evasion-b98cc076eb9a</a:t>
            </a:r>
            <a:endParaRPr sz="1100">
              <a:latin typeface="Source Sans Pro"/>
              <a:ea typeface="Source Sans Pro"/>
              <a:cs typeface="Source Sans Pro"/>
              <a:sym typeface="Source Sans Pro"/>
            </a:endParaRPr>
          </a:p>
        </p:txBody>
      </p:sp>
      <p:sp>
        <p:nvSpPr>
          <p:cNvPr id="274" name="Google Shape;274;p35"/>
          <p:cNvSpPr txBox="1"/>
          <p:nvPr/>
        </p:nvSpPr>
        <p:spPr>
          <a:xfrm>
            <a:off x="1624850" y="1062063"/>
            <a:ext cx="210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We jump straight to here</a:t>
            </a:r>
            <a:endParaRPr>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Direct Syscalls</a:t>
            </a:r>
            <a:endParaRPr b="1"/>
          </a:p>
          <a:p>
            <a:pPr marL="0" lvl="0" indent="0" algn="l" rtl="0">
              <a:spcBef>
                <a:spcPts val="0"/>
              </a:spcBef>
              <a:spcAft>
                <a:spcPts val="0"/>
              </a:spcAft>
              <a:buNone/>
            </a:pPr>
            <a:endParaRPr b="1"/>
          </a:p>
        </p:txBody>
      </p:sp>
      <p:sp>
        <p:nvSpPr>
          <p:cNvPr id="280" name="Google Shape;280;p36"/>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Steps</a:t>
            </a:r>
            <a:endParaRPr sz="2000"/>
          </a:p>
          <a:p>
            <a:pPr marL="457200" lvl="0" indent="-355600" algn="l" rtl="0">
              <a:spcBef>
                <a:spcPts val="600"/>
              </a:spcBef>
              <a:spcAft>
                <a:spcPts val="0"/>
              </a:spcAft>
              <a:buSzPts val="2000"/>
              <a:buChar char="◎"/>
            </a:pPr>
            <a:r>
              <a:rPr lang="en" sz="2000"/>
              <a:t>Obtain syscall number of function to run</a:t>
            </a:r>
            <a:endParaRPr sz="2000"/>
          </a:p>
          <a:p>
            <a:pPr marL="457200" lvl="0" indent="-355600" algn="l" rtl="0">
              <a:spcBef>
                <a:spcPts val="0"/>
              </a:spcBef>
              <a:spcAft>
                <a:spcPts val="0"/>
              </a:spcAft>
              <a:buSzPts val="2000"/>
              <a:buChar char="◎"/>
            </a:pPr>
            <a:r>
              <a:rPr lang="en" sz="2000"/>
              <a:t>Move syscall number to EAX register</a:t>
            </a:r>
            <a:endParaRPr sz="2000"/>
          </a:p>
          <a:p>
            <a:pPr marL="457200" lvl="0" indent="-355600" algn="l" rtl="0">
              <a:spcBef>
                <a:spcPts val="0"/>
              </a:spcBef>
              <a:spcAft>
                <a:spcPts val="0"/>
              </a:spcAft>
              <a:buSzPts val="2000"/>
              <a:buChar char="◎"/>
            </a:pPr>
            <a:r>
              <a:rPr lang="en" sz="2000"/>
              <a:t>Call the syscall instruction</a:t>
            </a:r>
            <a:endParaRPr sz="2000"/>
          </a:p>
        </p:txBody>
      </p:sp>
      <p:sp>
        <p:nvSpPr>
          <p:cNvPr id="281" name="Google Shape;281;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25</a:t>
            </a:fld>
            <a:endParaRPr>
              <a:solidFill>
                <a:srgbClr val="CC0000"/>
              </a:solidFill>
            </a:endParaRPr>
          </a:p>
        </p:txBody>
      </p:sp>
      <p:sp>
        <p:nvSpPr>
          <p:cNvPr id="282" name="Google Shape;282;p36"/>
          <p:cNvSpPr txBox="1"/>
          <p:nvPr/>
        </p:nvSpPr>
        <p:spPr>
          <a:xfrm>
            <a:off x="2146125" y="4515850"/>
            <a:ext cx="6540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https://www.ired.team/offensive-security/defense-evasion/using-syscalls-directly-from-visual-studio-to-bypass-avs-edrs</a:t>
            </a:r>
            <a:endParaRPr sz="1100">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Direct Syscalls</a:t>
            </a:r>
            <a:endParaRPr b="1"/>
          </a:p>
          <a:p>
            <a:pPr marL="0" lvl="0" indent="0" algn="l" rtl="0">
              <a:spcBef>
                <a:spcPts val="0"/>
              </a:spcBef>
              <a:spcAft>
                <a:spcPts val="0"/>
              </a:spcAft>
              <a:buNone/>
            </a:pPr>
            <a:endParaRPr b="1"/>
          </a:p>
        </p:txBody>
      </p:sp>
      <p:sp>
        <p:nvSpPr>
          <p:cNvPr id="288" name="Google Shape;288;p37"/>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Obtaining the syscall number</a:t>
            </a:r>
            <a:endParaRPr sz="2000"/>
          </a:p>
          <a:p>
            <a:pPr marL="457200" lvl="0" indent="-355600" algn="l" rtl="0">
              <a:spcBef>
                <a:spcPts val="600"/>
              </a:spcBef>
              <a:spcAft>
                <a:spcPts val="0"/>
              </a:spcAft>
              <a:buSzPts val="2000"/>
              <a:buChar char="◎"/>
            </a:pPr>
            <a:r>
              <a:rPr lang="en" sz="2000"/>
              <a:t>Hardcode - need to know Windows version</a:t>
            </a:r>
            <a:endParaRPr sz="2000"/>
          </a:p>
          <a:p>
            <a:pPr marL="457200" lvl="0" indent="-355600" algn="l" rtl="0">
              <a:spcBef>
                <a:spcPts val="0"/>
              </a:spcBef>
              <a:spcAft>
                <a:spcPts val="0"/>
              </a:spcAft>
              <a:buSzPts val="2000"/>
              <a:buChar char="◎"/>
            </a:pPr>
            <a:r>
              <a:rPr lang="en" sz="2000"/>
              <a:t>Dynamically resolve from NTDLL</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289" name="Google Shape;289;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26</a:t>
            </a:fld>
            <a:endParaRPr>
              <a:solidFill>
                <a:srgbClr val="CC0000"/>
              </a:solidFill>
            </a:endParaRPr>
          </a:p>
        </p:txBody>
      </p:sp>
      <p:sp>
        <p:nvSpPr>
          <p:cNvPr id="290" name="Google Shape;290;p37"/>
          <p:cNvSpPr txBox="1"/>
          <p:nvPr/>
        </p:nvSpPr>
        <p:spPr>
          <a:xfrm>
            <a:off x="2125550" y="3713475"/>
            <a:ext cx="65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Syscall table: https://j00ru.vexillium.org/syscalls/nt/64/</a:t>
            </a:r>
            <a:endParaRPr sz="1100">
              <a:latin typeface="Source Sans Pro"/>
              <a:ea typeface="Source Sans Pro"/>
              <a:cs typeface="Source Sans Pro"/>
              <a:sym typeface="Source Sans Pro"/>
            </a:endParaRPr>
          </a:p>
        </p:txBody>
      </p:sp>
      <p:pic>
        <p:nvPicPr>
          <p:cNvPr id="291" name="Google Shape;291;p37"/>
          <p:cNvPicPr preferRelativeResize="0"/>
          <p:nvPr/>
        </p:nvPicPr>
        <p:blipFill>
          <a:blip r:embed="rId3">
            <a:alphaModFix/>
          </a:blip>
          <a:stretch>
            <a:fillRect/>
          </a:stretch>
        </p:blipFill>
        <p:spPr>
          <a:xfrm>
            <a:off x="2186200" y="2890275"/>
            <a:ext cx="4305300" cy="762000"/>
          </a:xfrm>
          <a:prstGeom prst="rect">
            <a:avLst/>
          </a:prstGeom>
          <a:noFill/>
          <a:ln>
            <a:noFill/>
          </a:ln>
          <a:effectLst>
            <a:outerShdw blurRad="57150" dist="19050" dir="5400000" algn="bl" rotWithShape="0">
              <a:srgbClr val="000000">
                <a:alpha val="8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Evading the data collector</a:t>
            </a:r>
            <a:endParaRPr b="1"/>
          </a:p>
        </p:txBody>
      </p:sp>
      <p:sp>
        <p:nvSpPr>
          <p:cNvPr id="297" name="Google Shape;297;p38"/>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Direct Syscalls have been effective for quite a while now</a:t>
            </a:r>
            <a:endParaRPr sz="2000"/>
          </a:p>
          <a:p>
            <a:pPr marL="457200" lvl="0" indent="-355600" algn="l" rtl="0">
              <a:spcBef>
                <a:spcPts val="0"/>
              </a:spcBef>
              <a:spcAft>
                <a:spcPts val="0"/>
              </a:spcAft>
              <a:buSzPts val="2000"/>
              <a:buChar char="◎"/>
            </a:pPr>
            <a:r>
              <a:rPr lang="en" sz="2000"/>
              <a:t>Techniques to detect them are being developed</a:t>
            </a:r>
            <a:endParaRPr sz="2000"/>
          </a:p>
        </p:txBody>
      </p:sp>
      <p:sp>
        <p:nvSpPr>
          <p:cNvPr id="298" name="Google Shape;298;p3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27</a:t>
            </a:fld>
            <a:endParaRPr>
              <a:solidFill>
                <a:srgbClr val="CC0000"/>
              </a:solidFill>
            </a:endParaRPr>
          </a:p>
        </p:txBody>
      </p:sp>
      <p:sp>
        <p:nvSpPr>
          <p:cNvPr id="299" name="Google Shape;299;p38"/>
          <p:cNvSpPr txBox="1"/>
          <p:nvPr/>
        </p:nvSpPr>
        <p:spPr>
          <a:xfrm>
            <a:off x="1998200" y="4606950"/>
            <a:ext cx="5550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https://passthehashbrowns.github.io/detecting-direct-syscalls-with-frida</a:t>
            </a:r>
            <a:endParaRPr sz="1100">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Disabling the data collector</a:t>
            </a:r>
            <a:endParaRPr b="1"/>
          </a:p>
        </p:txBody>
      </p:sp>
      <p:sp>
        <p:nvSpPr>
          <p:cNvPr id="305" name="Google Shape;305;p39"/>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Tamper with blue’s data collector</a:t>
            </a:r>
            <a:endParaRPr sz="2000"/>
          </a:p>
          <a:p>
            <a:pPr marL="457200" lvl="0" indent="-355600" algn="l" rtl="0">
              <a:spcBef>
                <a:spcPts val="0"/>
              </a:spcBef>
              <a:spcAft>
                <a:spcPts val="0"/>
              </a:spcAft>
              <a:buSzPts val="2000"/>
              <a:buChar char="◎"/>
            </a:pPr>
            <a:r>
              <a:rPr lang="en" sz="2000"/>
              <a:t>Blue can’t see you</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Techniques covered</a:t>
            </a:r>
            <a:endParaRPr sz="2000"/>
          </a:p>
          <a:p>
            <a:pPr marL="457200" lvl="0" indent="-355600" algn="l" rtl="0">
              <a:spcBef>
                <a:spcPts val="600"/>
              </a:spcBef>
              <a:spcAft>
                <a:spcPts val="0"/>
              </a:spcAft>
              <a:buSzPts val="2000"/>
              <a:buChar char="◎"/>
            </a:pPr>
            <a:r>
              <a:rPr lang="en" sz="2000"/>
              <a:t>Patching out AMSI and ETW</a:t>
            </a:r>
            <a:endParaRPr sz="2000"/>
          </a:p>
          <a:p>
            <a:pPr marL="457200" lvl="0" indent="-355600" algn="l" rtl="0">
              <a:spcBef>
                <a:spcPts val="0"/>
              </a:spcBef>
              <a:spcAft>
                <a:spcPts val="0"/>
              </a:spcAft>
              <a:buSzPts val="2000"/>
              <a:buChar char="◎"/>
            </a:pPr>
            <a:r>
              <a:rPr lang="en" sz="2000"/>
              <a:t>Removing function hooks from userland</a:t>
            </a:r>
            <a:endParaRPr sz="2000"/>
          </a:p>
          <a:p>
            <a:pPr marL="457200" lvl="0" indent="-355600" algn="l" rtl="0">
              <a:spcBef>
                <a:spcPts val="0"/>
              </a:spcBef>
              <a:spcAft>
                <a:spcPts val="0"/>
              </a:spcAft>
              <a:buSzPts val="2000"/>
              <a:buChar char="◎"/>
            </a:pPr>
            <a:r>
              <a:rPr lang="en" sz="2000"/>
              <a:t>Removing kernel callbacks from kernel mode</a:t>
            </a:r>
            <a:endParaRPr sz="2000"/>
          </a:p>
        </p:txBody>
      </p:sp>
      <p:sp>
        <p:nvSpPr>
          <p:cNvPr id="306" name="Google Shape;306;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28</a:t>
            </a:fld>
            <a:endParaRPr>
              <a:solidFill>
                <a:srgbClr val="CC0000"/>
              </a:solidFill>
            </a:endParaRPr>
          </a:p>
        </p:txBody>
      </p:sp>
      <p:pic>
        <p:nvPicPr>
          <p:cNvPr id="307" name="Google Shape;307;p39"/>
          <p:cNvPicPr preferRelativeResize="0"/>
          <p:nvPr/>
        </p:nvPicPr>
        <p:blipFill>
          <a:blip r:embed="rId3">
            <a:alphaModFix/>
          </a:blip>
          <a:stretch>
            <a:fillRect/>
          </a:stretch>
        </p:blipFill>
        <p:spPr>
          <a:xfrm>
            <a:off x="6349750" y="2050250"/>
            <a:ext cx="2095500" cy="209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AMSI/ETW patch</a:t>
            </a:r>
            <a:endParaRPr b="1"/>
          </a:p>
          <a:p>
            <a:pPr marL="0" lvl="0" indent="0" algn="l" rtl="0">
              <a:spcBef>
                <a:spcPts val="0"/>
              </a:spcBef>
              <a:spcAft>
                <a:spcPts val="0"/>
              </a:spcAft>
              <a:buNone/>
            </a:pPr>
            <a:endParaRPr b="1"/>
          </a:p>
        </p:txBody>
      </p:sp>
      <p:sp>
        <p:nvSpPr>
          <p:cNvPr id="313" name="Google Shape;313;p40"/>
          <p:cNvSpPr txBox="1">
            <a:spLocks noGrp="1"/>
          </p:cNvSpPr>
          <p:nvPr>
            <p:ph type="body" idx="1"/>
          </p:nvPr>
        </p:nvSpPr>
        <p:spPr>
          <a:xfrm>
            <a:off x="786150" y="94225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Steps</a:t>
            </a:r>
            <a:endParaRPr sz="2000"/>
          </a:p>
          <a:p>
            <a:pPr marL="457200" lvl="0" indent="-355600" algn="l" rtl="0">
              <a:spcBef>
                <a:spcPts val="600"/>
              </a:spcBef>
              <a:spcAft>
                <a:spcPts val="0"/>
              </a:spcAft>
              <a:buSzPts val="2000"/>
              <a:buChar char="◎"/>
            </a:pPr>
            <a:r>
              <a:rPr lang="en" sz="2000"/>
              <a:t>Get address of EtwEventWrite and AmsiScanBuffer</a:t>
            </a:r>
            <a:endParaRPr sz="2000"/>
          </a:p>
          <a:p>
            <a:pPr marL="914400" lvl="1" indent="-355600" algn="l" rtl="0">
              <a:spcBef>
                <a:spcPts val="0"/>
              </a:spcBef>
              <a:spcAft>
                <a:spcPts val="0"/>
              </a:spcAft>
              <a:buSzPts val="2000"/>
              <a:buChar char="○"/>
            </a:pPr>
            <a:r>
              <a:rPr lang="en" sz="2000"/>
              <a:t>In ntdll.dll and amsi.dll respectively</a:t>
            </a:r>
            <a:endParaRPr sz="2000"/>
          </a:p>
          <a:p>
            <a:pPr marL="457200" lvl="0" indent="-355600" algn="l" rtl="0">
              <a:spcBef>
                <a:spcPts val="0"/>
              </a:spcBef>
              <a:spcAft>
                <a:spcPts val="0"/>
              </a:spcAft>
              <a:buSzPts val="2000"/>
              <a:buChar char="◎"/>
            </a:pPr>
            <a:r>
              <a:rPr lang="en" sz="2000"/>
              <a:t>Overwrite the bytes to prevent function call</a:t>
            </a:r>
            <a:endParaRPr sz="2000"/>
          </a:p>
        </p:txBody>
      </p:sp>
      <p:sp>
        <p:nvSpPr>
          <p:cNvPr id="314" name="Google Shape;314;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29</a:t>
            </a:fld>
            <a:endParaRPr>
              <a:solidFill>
                <a:srgbClr val="CC0000"/>
              </a:solidFill>
            </a:endParaRPr>
          </a:p>
        </p:txBody>
      </p:sp>
      <p:sp>
        <p:nvSpPr>
          <p:cNvPr id="315" name="Google Shape;315;p40"/>
          <p:cNvSpPr txBox="1"/>
          <p:nvPr/>
        </p:nvSpPr>
        <p:spPr>
          <a:xfrm>
            <a:off x="2146125" y="4515850"/>
            <a:ext cx="65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pic>
        <p:nvPicPr>
          <p:cNvPr id="316" name="Google Shape;316;p40"/>
          <p:cNvPicPr preferRelativeResize="0"/>
          <p:nvPr/>
        </p:nvPicPr>
        <p:blipFill>
          <a:blip r:embed="rId3">
            <a:alphaModFix/>
          </a:blip>
          <a:stretch>
            <a:fillRect/>
          </a:stretch>
        </p:blipFill>
        <p:spPr>
          <a:xfrm>
            <a:off x="1486525" y="2446275"/>
            <a:ext cx="5850024" cy="2423575"/>
          </a:xfrm>
          <a:prstGeom prst="rect">
            <a:avLst/>
          </a:prstGeom>
          <a:noFill/>
          <a:ln>
            <a:noFill/>
          </a:ln>
        </p:spPr>
      </p:pic>
      <p:sp>
        <p:nvSpPr>
          <p:cNvPr id="317" name="Google Shape;317;p40"/>
          <p:cNvSpPr txBox="1"/>
          <p:nvPr/>
        </p:nvSpPr>
        <p:spPr>
          <a:xfrm>
            <a:off x="1753650" y="4821200"/>
            <a:ext cx="660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https://blog.securityevaluators.com/creating-av-resistant-malware-part-2-1ba1784064bc</a:t>
            </a:r>
            <a:endParaRPr sz="1100">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4"/>
          <p:cNvPicPr preferRelativeResize="0"/>
          <p:nvPr/>
        </p:nvPicPr>
        <p:blipFill>
          <a:blip r:embed="rId3">
            <a:alphaModFix/>
          </a:blip>
          <a:stretch>
            <a:fillRect/>
          </a:stretch>
        </p:blipFill>
        <p:spPr>
          <a:xfrm rot="1363518">
            <a:off x="2608525" y="2001212"/>
            <a:ext cx="1531375" cy="1531375"/>
          </a:xfrm>
          <a:prstGeom prst="rect">
            <a:avLst/>
          </a:prstGeom>
          <a:noFill/>
          <a:ln>
            <a:noFill/>
          </a:ln>
          <a:effectLst>
            <a:outerShdw blurRad="57150" dist="19050" dir="5400000" algn="bl" rotWithShape="0">
              <a:srgbClr val="000000">
                <a:alpha val="56000"/>
              </a:srgbClr>
            </a:outerShdw>
          </a:effectLst>
        </p:spPr>
      </p:pic>
      <p:sp>
        <p:nvSpPr>
          <p:cNvPr id="88" name="Google Shape;88;p1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b="1"/>
              <a:t>ethan@kali </a:t>
            </a:r>
            <a:r>
              <a:rPr lang="en" sz="2600" b="1">
                <a:solidFill>
                  <a:srgbClr val="CC0000"/>
                </a:solidFill>
              </a:rPr>
              <a:t># whoami</a:t>
            </a:r>
            <a:endParaRPr sz="2600" b="1">
              <a:solidFill>
                <a:srgbClr val="CC0000"/>
              </a:solidFill>
            </a:endParaRPr>
          </a:p>
        </p:txBody>
      </p:sp>
      <p:sp>
        <p:nvSpPr>
          <p:cNvPr id="89" name="Google Shape;89;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3</a:t>
            </a:fld>
            <a:endParaRPr>
              <a:solidFill>
                <a:srgbClr val="CC0000"/>
              </a:solidFill>
            </a:endParaRPr>
          </a:p>
        </p:txBody>
      </p:sp>
      <p:pic>
        <p:nvPicPr>
          <p:cNvPr id="90" name="Google Shape;90;p14"/>
          <p:cNvPicPr preferRelativeResize="0"/>
          <p:nvPr/>
        </p:nvPicPr>
        <p:blipFill>
          <a:blip r:embed="rId4">
            <a:alphaModFix/>
          </a:blip>
          <a:stretch>
            <a:fillRect/>
          </a:stretch>
        </p:blipFill>
        <p:spPr>
          <a:xfrm>
            <a:off x="1853175" y="1984538"/>
            <a:ext cx="1564724" cy="1564724"/>
          </a:xfrm>
          <a:prstGeom prst="rect">
            <a:avLst/>
          </a:prstGeom>
          <a:noFill/>
          <a:ln>
            <a:noFill/>
          </a:ln>
          <a:effectLst>
            <a:outerShdw blurRad="57150" dist="19050" dir="5400000" algn="bl" rotWithShape="0">
              <a:srgbClr val="000000">
                <a:alpha val="83000"/>
              </a:srgbClr>
            </a:outerShdw>
          </a:effectLst>
        </p:spPr>
      </p:pic>
      <p:pic>
        <p:nvPicPr>
          <p:cNvPr id="91" name="Google Shape;91;p14"/>
          <p:cNvPicPr preferRelativeResize="0"/>
          <p:nvPr/>
        </p:nvPicPr>
        <p:blipFill>
          <a:blip r:embed="rId5">
            <a:alphaModFix/>
          </a:blip>
          <a:stretch>
            <a:fillRect/>
          </a:stretch>
        </p:blipFill>
        <p:spPr>
          <a:xfrm rot="-999183">
            <a:off x="848379" y="2155293"/>
            <a:ext cx="1447365" cy="1386263"/>
          </a:xfrm>
          <a:prstGeom prst="rect">
            <a:avLst/>
          </a:prstGeom>
          <a:noFill/>
          <a:ln>
            <a:noFill/>
          </a:ln>
          <a:effectLst>
            <a:outerShdw blurRad="57150" dist="19050" dir="5400000" algn="bl" rotWithShape="0">
              <a:srgbClr val="000000">
                <a:alpha val="82000"/>
              </a:srgbClr>
            </a:outerShdw>
          </a:effectLst>
        </p:spPr>
      </p:pic>
      <p:pic>
        <p:nvPicPr>
          <p:cNvPr id="92" name="Google Shape;92;p14"/>
          <p:cNvPicPr preferRelativeResize="0"/>
          <p:nvPr/>
        </p:nvPicPr>
        <p:blipFill>
          <a:blip r:embed="rId6">
            <a:alphaModFix/>
          </a:blip>
          <a:stretch>
            <a:fillRect/>
          </a:stretch>
        </p:blipFill>
        <p:spPr>
          <a:xfrm>
            <a:off x="4711463" y="3008469"/>
            <a:ext cx="3692900" cy="1239625"/>
          </a:xfrm>
          <a:prstGeom prst="rect">
            <a:avLst/>
          </a:prstGeom>
          <a:noFill/>
          <a:ln>
            <a:noFill/>
          </a:ln>
          <a:effectLst>
            <a:outerShdw blurRad="57150" dist="19050" dir="5400000" algn="bl" rotWithShape="0">
              <a:srgbClr val="000000">
                <a:alpha val="93000"/>
              </a:srgbClr>
            </a:outerShdw>
          </a:effectLst>
        </p:spPr>
      </p:pic>
      <p:pic>
        <p:nvPicPr>
          <p:cNvPr id="93" name="Google Shape;93;p14"/>
          <p:cNvPicPr preferRelativeResize="0"/>
          <p:nvPr/>
        </p:nvPicPr>
        <p:blipFill>
          <a:blip r:embed="rId7">
            <a:alphaModFix/>
          </a:blip>
          <a:stretch>
            <a:fillRect/>
          </a:stretch>
        </p:blipFill>
        <p:spPr>
          <a:xfrm>
            <a:off x="5391650" y="954020"/>
            <a:ext cx="1692950" cy="1692950"/>
          </a:xfrm>
          <a:prstGeom prst="rect">
            <a:avLst/>
          </a:prstGeom>
          <a:noFill/>
          <a:ln>
            <a:noFill/>
          </a:ln>
          <a:effectLst>
            <a:outerShdw blurRad="57150" dist="19050" dir="5400000" algn="bl" rotWithShape="0">
              <a:srgbClr val="000000">
                <a:alpha val="8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Breaking Procmon via ETW</a:t>
            </a:r>
            <a:endParaRPr b="1"/>
          </a:p>
          <a:p>
            <a:pPr marL="0" lvl="0" indent="0" algn="l" rtl="0">
              <a:spcBef>
                <a:spcPts val="0"/>
              </a:spcBef>
              <a:spcAft>
                <a:spcPts val="0"/>
              </a:spcAft>
              <a:buNone/>
            </a:pPr>
            <a:endParaRPr b="1"/>
          </a:p>
        </p:txBody>
      </p:sp>
      <p:sp>
        <p:nvSpPr>
          <p:cNvPr id="323" name="Google Shape;323;p41"/>
          <p:cNvSpPr txBox="1">
            <a:spLocks noGrp="1"/>
          </p:cNvSpPr>
          <p:nvPr>
            <p:ph type="body" idx="1"/>
          </p:nvPr>
        </p:nvSpPr>
        <p:spPr>
          <a:xfrm>
            <a:off x="786150" y="94225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This technique was presented at Blackhat Europe 2021 - </a:t>
            </a:r>
            <a:endParaRPr sz="2000"/>
          </a:p>
          <a:p>
            <a:pPr marL="0" lvl="0" indent="0" algn="l" rtl="0">
              <a:spcBef>
                <a:spcPts val="600"/>
              </a:spcBef>
              <a:spcAft>
                <a:spcPts val="0"/>
              </a:spcAft>
              <a:buNone/>
            </a:pPr>
            <a:r>
              <a:rPr lang="en" sz="2000"/>
              <a:t>Veni No Vidi No Vici Attacks On ETW Blind EDRs</a:t>
            </a:r>
            <a:endParaRPr sz="2000"/>
          </a:p>
          <a:p>
            <a:pPr marL="0" lvl="0" indent="0" algn="l" rtl="0">
              <a:spcBef>
                <a:spcPts val="600"/>
              </a:spcBef>
              <a:spcAft>
                <a:spcPts val="0"/>
              </a:spcAft>
              <a:buNone/>
            </a:pPr>
            <a:endParaRPr sz="2000"/>
          </a:p>
        </p:txBody>
      </p:sp>
      <p:sp>
        <p:nvSpPr>
          <p:cNvPr id="324" name="Google Shape;324;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30</a:t>
            </a:fld>
            <a:endParaRPr>
              <a:solidFill>
                <a:srgbClr val="CC0000"/>
              </a:solidFill>
            </a:endParaRPr>
          </a:p>
        </p:txBody>
      </p:sp>
      <p:sp>
        <p:nvSpPr>
          <p:cNvPr id="325" name="Google Shape;325;p41"/>
          <p:cNvSpPr txBox="1"/>
          <p:nvPr/>
        </p:nvSpPr>
        <p:spPr>
          <a:xfrm>
            <a:off x="2146125" y="4515850"/>
            <a:ext cx="65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sp>
        <p:nvSpPr>
          <p:cNvPr id="326" name="Google Shape;326;p41"/>
          <p:cNvSpPr txBox="1"/>
          <p:nvPr/>
        </p:nvSpPr>
        <p:spPr>
          <a:xfrm>
            <a:off x="1753650" y="4685050"/>
            <a:ext cx="660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https://i.blackhat.com/EU-21/Wednesday/EU-21-Teodorescu-Veni-No-Vidi-No-Vici-Attacks-On-ETW-Blind-EDRs.pdf</a:t>
            </a:r>
            <a:endParaRPr sz="1100">
              <a:latin typeface="Source Sans Pro"/>
              <a:ea typeface="Source Sans Pro"/>
              <a:cs typeface="Source Sans Pro"/>
              <a:sym typeface="Source Sans Pro"/>
            </a:endParaRPr>
          </a:p>
        </p:txBody>
      </p:sp>
      <p:pic>
        <p:nvPicPr>
          <p:cNvPr id="327" name="Google Shape;327;p41"/>
          <p:cNvPicPr preferRelativeResize="0"/>
          <p:nvPr/>
        </p:nvPicPr>
        <p:blipFill>
          <a:blip r:embed="rId3">
            <a:alphaModFix/>
          </a:blip>
          <a:stretch>
            <a:fillRect/>
          </a:stretch>
        </p:blipFill>
        <p:spPr>
          <a:xfrm>
            <a:off x="1964475" y="1905300"/>
            <a:ext cx="5089623" cy="28445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Understanding how EDRs hook</a:t>
            </a:r>
            <a:endParaRPr b="1"/>
          </a:p>
        </p:txBody>
      </p:sp>
      <p:sp>
        <p:nvSpPr>
          <p:cNvPr id="333" name="Google Shape;333;p42"/>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Understanding kernel mode vs user mode</a:t>
            </a:r>
            <a:endParaRPr sz="2000"/>
          </a:p>
          <a:p>
            <a:pPr marL="457200" lvl="0" indent="-355600" algn="l" rtl="0">
              <a:spcBef>
                <a:spcPts val="600"/>
              </a:spcBef>
              <a:spcAft>
                <a:spcPts val="0"/>
              </a:spcAft>
              <a:buSzPts val="2000"/>
              <a:buChar char="◎"/>
            </a:pPr>
            <a:r>
              <a:rPr lang="en" sz="2000"/>
              <a:t>Everything you do is in user mode</a:t>
            </a:r>
            <a:endParaRPr sz="2000"/>
          </a:p>
          <a:p>
            <a:pPr marL="457200" lvl="0" indent="-355600" algn="l" rtl="0">
              <a:spcBef>
                <a:spcPts val="0"/>
              </a:spcBef>
              <a:spcAft>
                <a:spcPts val="0"/>
              </a:spcAft>
              <a:buSzPts val="2000"/>
              <a:buChar char="◎"/>
            </a:pPr>
            <a:r>
              <a:rPr lang="en" sz="2000"/>
              <a:t>When processes need the kernel to do things it makes a syscall</a:t>
            </a:r>
            <a:endParaRPr sz="2000"/>
          </a:p>
          <a:p>
            <a:pPr marL="457200" lvl="0" indent="-355600" algn="l" rtl="0">
              <a:spcBef>
                <a:spcPts val="0"/>
              </a:spcBef>
              <a:spcAft>
                <a:spcPts val="0"/>
              </a:spcAft>
              <a:buSzPts val="2000"/>
              <a:buChar char="◎"/>
            </a:pPr>
            <a:r>
              <a:rPr lang="en" sz="2000"/>
              <a:t>You </a:t>
            </a:r>
            <a:r>
              <a:rPr lang="en" sz="2000" b="1"/>
              <a:t>shouldn’t</a:t>
            </a:r>
            <a:r>
              <a:rPr lang="en" sz="2000"/>
              <a:t> be able to modify anything in kernel from user mode (PatchGuard)</a:t>
            </a:r>
            <a:endParaRPr sz="2000"/>
          </a:p>
          <a:p>
            <a:pPr marL="457200" lvl="0" indent="-355600" algn="l" rtl="0">
              <a:spcBef>
                <a:spcPts val="0"/>
              </a:spcBef>
              <a:spcAft>
                <a:spcPts val="0"/>
              </a:spcAft>
              <a:buSzPts val="2000"/>
              <a:buChar char="◎"/>
            </a:pPr>
            <a:r>
              <a:rPr lang="en" sz="2000" b="1"/>
              <a:t>You can register kernel “callbacks” using a driver/minifilter to notify on certain kernel events</a:t>
            </a:r>
            <a:endParaRPr sz="2000"/>
          </a:p>
        </p:txBody>
      </p:sp>
      <p:sp>
        <p:nvSpPr>
          <p:cNvPr id="334" name="Google Shape;334;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31</a:t>
            </a:fld>
            <a:endParaRPr>
              <a:solidFill>
                <a:srgbClr val="CC0000"/>
              </a:solidFill>
            </a:endParaRPr>
          </a:p>
        </p:txBody>
      </p:sp>
      <p:sp>
        <p:nvSpPr>
          <p:cNvPr id="335" name="Google Shape;335;p42"/>
          <p:cNvSpPr txBox="1"/>
          <p:nvPr/>
        </p:nvSpPr>
        <p:spPr>
          <a:xfrm>
            <a:off x="1753650" y="4821200"/>
            <a:ext cx="660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https://synzack.github.io/Blinding-EDR-On-Windows/</a:t>
            </a:r>
            <a:endParaRPr sz="1100">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41" name="Google Shape;341;p43"/>
          <p:cNvSpPr txBox="1"/>
          <p:nvPr/>
        </p:nvSpPr>
        <p:spPr>
          <a:xfrm>
            <a:off x="2328175" y="4789500"/>
            <a:ext cx="6076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https://synzack.github.io/Blinding-EDR-On-Windows/</a:t>
            </a:r>
            <a:endParaRPr sz="1100">
              <a:latin typeface="Source Sans Pro"/>
              <a:ea typeface="Source Sans Pro"/>
              <a:cs typeface="Source Sans Pro"/>
              <a:sym typeface="Source Sans Pro"/>
            </a:endParaRPr>
          </a:p>
        </p:txBody>
      </p:sp>
      <p:pic>
        <p:nvPicPr>
          <p:cNvPr id="342" name="Google Shape;342;p43"/>
          <p:cNvPicPr preferRelativeResize="0"/>
          <p:nvPr/>
        </p:nvPicPr>
        <p:blipFill>
          <a:blip r:embed="rId3">
            <a:alphaModFix/>
          </a:blip>
          <a:stretch>
            <a:fillRect/>
          </a:stretch>
        </p:blipFill>
        <p:spPr>
          <a:xfrm>
            <a:off x="2328175" y="93675"/>
            <a:ext cx="3393185" cy="4484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Understanding how EDRs hook</a:t>
            </a:r>
            <a:endParaRPr b="1"/>
          </a:p>
        </p:txBody>
      </p:sp>
      <p:sp>
        <p:nvSpPr>
          <p:cNvPr id="348" name="Google Shape;348;p44"/>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Callbacks vs Hooks</a:t>
            </a:r>
            <a:endParaRPr sz="2000"/>
          </a:p>
          <a:p>
            <a:pPr marL="457200" lvl="0" indent="0" algn="l" rtl="0">
              <a:spcBef>
                <a:spcPts val="600"/>
              </a:spcBef>
              <a:spcAft>
                <a:spcPts val="0"/>
              </a:spcAft>
              <a:buNone/>
            </a:pPr>
            <a:endParaRPr sz="2000"/>
          </a:p>
        </p:txBody>
      </p:sp>
      <p:sp>
        <p:nvSpPr>
          <p:cNvPr id="349" name="Google Shape;349;p4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33</a:t>
            </a:fld>
            <a:endParaRPr>
              <a:solidFill>
                <a:srgbClr val="CC0000"/>
              </a:solidFill>
            </a:endParaRPr>
          </a:p>
        </p:txBody>
      </p:sp>
      <p:sp>
        <p:nvSpPr>
          <p:cNvPr id="350" name="Google Shape;350;p44"/>
          <p:cNvSpPr txBox="1"/>
          <p:nvPr/>
        </p:nvSpPr>
        <p:spPr>
          <a:xfrm>
            <a:off x="1753650" y="4821200"/>
            <a:ext cx="660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https://synzack.github.io/Blinding-EDR-On-Windows/</a:t>
            </a:r>
            <a:endParaRPr sz="1100">
              <a:latin typeface="Source Sans Pro"/>
              <a:ea typeface="Source Sans Pro"/>
              <a:cs typeface="Source Sans Pro"/>
              <a:sym typeface="Source Sans Pro"/>
            </a:endParaRPr>
          </a:p>
        </p:txBody>
      </p:sp>
      <p:graphicFrame>
        <p:nvGraphicFramePr>
          <p:cNvPr id="351" name="Google Shape;351;p44"/>
          <p:cNvGraphicFramePr/>
          <p:nvPr/>
        </p:nvGraphicFramePr>
        <p:xfrm>
          <a:off x="952500" y="2000250"/>
          <a:ext cx="3000000" cy="3000000"/>
        </p:xfrm>
        <a:graphic>
          <a:graphicData uri="http://schemas.openxmlformats.org/drawingml/2006/table">
            <a:tbl>
              <a:tblPr>
                <a:noFill/>
                <a:tableStyleId>{03A6D873-D5A2-4EB8-89C7-89DDDC0390E0}</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a:t>Kernel Callback</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a:t>Function hook</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Can be applied to any function</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CC0000"/>
                          </a:solidFill>
                        </a:rPr>
                        <a:t>No - existing list of supported callbacks</a:t>
                      </a:r>
                      <a:endParaRPr>
                        <a:solidFill>
                          <a:srgbClr val="CC0000"/>
                        </a:solidFill>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Can perform analysis and detection</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CC0000"/>
                          </a:solidFill>
                        </a:rPr>
                        <a:t>No - notifies driver of call</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a:t>Yes - intercepts function parameters and can execute its own code</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Can be removed from userland</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CC0000"/>
                          </a:solidFill>
                        </a:rPr>
                        <a:t>No - only from kernel</a:t>
                      </a:r>
                      <a:endParaRPr>
                        <a:solidFill>
                          <a:srgbClr val="CC0000"/>
                        </a:solidFill>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Understanding how EDRs hook</a:t>
            </a:r>
            <a:endParaRPr b="1"/>
          </a:p>
        </p:txBody>
      </p:sp>
      <p:sp>
        <p:nvSpPr>
          <p:cNvPr id="357" name="Google Shape;357;p45"/>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EDR process flow</a:t>
            </a:r>
            <a:endParaRPr sz="2000"/>
          </a:p>
          <a:p>
            <a:pPr marL="457200" lvl="0" indent="-355600" algn="l" rtl="0">
              <a:spcBef>
                <a:spcPts val="600"/>
              </a:spcBef>
              <a:spcAft>
                <a:spcPts val="0"/>
              </a:spcAft>
              <a:buSzPts val="2000"/>
              <a:buChar char="◎"/>
            </a:pPr>
            <a:r>
              <a:rPr lang="en" sz="2000"/>
              <a:t>EDR driver registers a kernel callback to notify on process creation</a:t>
            </a:r>
            <a:endParaRPr sz="2000"/>
          </a:p>
          <a:p>
            <a:pPr marL="457200" lvl="0" indent="-355600" algn="l" rtl="0">
              <a:spcBef>
                <a:spcPts val="0"/>
              </a:spcBef>
              <a:spcAft>
                <a:spcPts val="0"/>
              </a:spcAft>
              <a:buSzPts val="2000"/>
              <a:buChar char="◎"/>
            </a:pPr>
            <a:r>
              <a:rPr lang="en" sz="2000"/>
              <a:t>EDR driver receives notification of process creation</a:t>
            </a:r>
            <a:endParaRPr sz="2000"/>
          </a:p>
          <a:p>
            <a:pPr marL="457200" lvl="0" indent="-355600" algn="l" rtl="0">
              <a:spcBef>
                <a:spcPts val="0"/>
              </a:spcBef>
              <a:spcAft>
                <a:spcPts val="0"/>
              </a:spcAft>
              <a:buSzPts val="2000"/>
              <a:buChar char="◎"/>
            </a:pPr>
            <a:r>
              <a:rPr lang="en" sz="2000"/>
              <a:t>On notification, the EDR driver instructs the EDR process to inject its DLL into the new process</a:t>
            </a:r>
            <a:endParaRPr sz="2000"/>
          </a:p>
          <a:p>
            <a:pPr marL="457200" lvl="0" indent="-355600" algn="l" rtl="0">
              <a:spcBef>
                <a:spcPts val="0"/>
              </a:spcBef>
              <a:spcAft>
                <a:spcPts val="0"/>
              </a:spcAft>
              <a:buSzPts val="2000"/>
              <a:buChar char="◎"/>
            </a:pPr>
            <a:r>
              <a:rPr lang="en" sz="2000"/>
              <a:t>The DLL applies the userland hook to the process it was injected into</a:t>
            </a:r>
            <a:endParaRPr sz="2000"/>
          </a:p>
        </p:txBody>
      </p:sp>
      <p:sp>
        <p:nvSpPr>
          <p:cNvPr id="358" name="Google Shape;358;p4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34</a:t>
            </a:fld>
            <a:endParaRPr>
              <a:solidFill>
                <a:srgbClr val="CC0000"/>
              </a:solidFill>
            </a:endParaRPr>
          </a:p>
        </p:txBody>
      </p:sp>
      <p:sp>
        <p:nvSpPr>
          <p:cNvPr id="359" name="Google Shape;359;p45"/>
          <p:cNvSpPr txBox="1"/>
          <p:nvPr/>
        </p:nvSpPr>
        <p:spPr>
          <a:xfrm>
            <a:off x="2146125" y="4515850"/>
            <a:ext cx="65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sp>
        <p:nvSpPr>
          <p:cNvPr id="360" name="Google Shape;360;p45"/>
          <p:cNvSpPr txBox="1"/>
          <p:nvPr/>
        </p:nvSpPr>
        <p:spPr>
          <a:xfrm>
            <a:off x="1753650" y="4821200"/>
            <a:ext cx="660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https://synzack.github.io/Blinding-EDR-On-Windows/</a:t>
            </a:r>
            <a:endParaRPr sz="1100">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366" name="Google Shape;366;p46"/>
          <p:cNvSpPr txBox="1"/>
          <p:nvPr/>
        </p:nvSpPr>
        <p:spPr>
          <a:xfrm>
            <a:off x="2328175" y="4789500"/>
            <a:ext cx="6076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https://synzack.github.io/Blinding-EDR-On-Windows/</a:t>
            </a:r>
            <a:endParaRPr sz="1100">
              <a:latin typeface="Source Sans Pro"/>
              <a:ea typeface="Source Sans Pro"/>
              <a:cs typeface="Source Sans Pro"/>
              <a:sym typeface="Source Sans Pro"/>
            </a:endParaRPr>
          </a:p>
        </p:txBody>
      </p:sp>
      <p:pic>
        <p:nvPicPr>
          <p:cNvPr id="367" name="Google Shape;367;p46"/>
          <p:cNvPicPr preferRelativeResize="0"/>
          <p:nvPr/>
        </p:nvPicPr>
        <p:blipFill>
          <a:blip r:embed="rId3">
            <a:alphaModFix/>
          </a:blip>
          <a:stretch>
            <a:fillRect/>
          </a:stretch>
        </p:blipFill>
        <p:spPr>
          <a:xfrm>
            <a:off x="1651525" y="145050"/>
            <a:ext cx="5927150" cy="4554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373" name="Google Shape;373;p47"/>
          <p:cNvSpPr txBox="1"/>
          <p:nvPr/>
        </p:nvSpPr>
        <p:spPr>
          <a:xfrm>
            <a:off x="2328175" y="4789500"/>
            <a:ext cx="6076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https://synzack.github.io/Blinding-EDR-On-Windows/</a:t>
            </a:r>
            <a:endParaRPr sz="1100">
              <a:latin typeface="Source Sans Pro"/>
              <a:ea typeface="Source Sans Pro"/>
              <a:cs typeface="Source Sans Pro"/>
              <a:sym typeface="Source Sans Pro"/>
            </a:endParaRPr>
          </a:p>
        </p:txBody>
      </p:sp>
      <p:pic>
        <p:nvPicPr>
          <p:cNvPr id="374" name="Google Shape;374;p47"/>
          <p:cNvPicPr preferRelativeResize="0"/>
          <p:nvPr/>
        </p:nvPicPr>
        <p:blipFill>
          <a:blip r:embed="rId3">
            <a:alphaModFix/>
          </a:blip>
          <a:stretch>
            <a:fillRect/>
          </a:stretch>
        </p:blipFill>
        <p:spPr>
          <a:xfrm>
            <a:off x="1735275" y="222775"/>
            <a:ext cx="5835912" cy="4484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Removing the kernel callback</a:t>
            </a:r>
            <a:endParaRPr b="1"/>
          </a:p>
          <a:p>
            <a:pPr marL="0" lvl="0" indent="0" algn="l" rtl="0">
              <a:spcBef>
                <a:spcPts val="0"/>
              </a:spcBef>
              <a:spcAft>
                <a:spcPts val="0"/>
              </a:spcAft>
              <a:buNone/>
            </a:pPr>
            <a:endParaRPr b="1"/>
          </a:p>
        </p:txBody>
      </p:sp>
      <p:sp>
        <p:nvSpPr>
          <p:cNvPr id="380" name="Google Shape;380;p48"/>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Remember, user mode applications aren't supposed to be able to directly touch the kernel </a:t>
            </a:r>
            <a:endParaRPr sz="2000"/>
          </a:p>
          <a:p>
            <a:pPr marL="457200" lvl="0" indent="-355600" algn="l" rtl="0">
              <a:spcBef>
                <a:spcPts val="600"/>
              </a:spcBef>
              <a:spcAft>
                <a:spcPts val="0"/>
              </a:spcAft>
              <a:buSzPts val="2000"/>
              <a:buChar char="◎"/>
            </a:pPr>
            <a:r>
              <a:rPr lang="en" sz="2000"/>
              <a:t>Need elevated privileges to install a driver</a:t>
            </a:r>
            <a:endParaRPr sz="2000"/>
          </a:p>
          <a:p>
            <a:pPr marL="457200" lvl="0" indent="-355600" algn="l" rtl="0">
              <a:spcBef>
                <a:spcPts val="0"/>
              </a:spcBef>
              <a:spcAft>
                <a:spcPts val="0"/>
              </a:spcAft>
              <a:buSzPts val="2000"/>
              <a:buChar char="◎"/>
            </a:pPr>
            <a:r>
              <a:rPr lang="en" sz="2000"/>
              <a:t>Driver locates callback array in memory</a:t>
            </a:r>
            <a:endParaRPr sz="2000"/>
          </a:p>
          <a:p>
            <a:pPr marL="457200" lvl="0" indent="-355600" algn="l" rtl="0">
              <a:spcBef>
                <a:spcPts val="0"/>
              </a:spcBef>
              <a:spcAft>
                <a:spcPts val="0"/>
              </a:spcAft>
              <a:buSzPts val="2000"/>
              <a:buChar char="◎"/>
            </a:pPr>
            <a:r>
              <a:rPr lang="en" sz="2000"/>
              <a:t>Driver patches callback array to remove EDR callback</a:t>
            </a:r>
            <a:endParaRPr sz="2000"/>
          </a:p>
          <a:p>
            <a:pPr marL="457200" lvl="0" indent="-355600" algn="l" rtl="0">
              <a:spcBef>
                <a:spcPts val="0"/>
              </a:spcBef>
              <a:spcAft>
                <a:spcPts val="0"/>
              </a:spcAft>
              <a:buSzPts val="2000"/>
              <a:buChar char="◎"/>
            </a:pPr>
            <a:r>
              <a:rPr lang="en" sz="2000"/>
              <a:t>If EDR doesn’t receive  the callback it doesn’t inject the hook</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What if we don’t have local admin?</a:t>
            </a:r>
            <a:endParaRPr sz="2000"/>
          </a:p>
        </p:txBody>
      </p:sp>
      <p:sp>
        <p:nvSpPr>
          <p:cNvPr id="381" name="Google Shape;381;p4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37</a:t>
            </a:fld>
            <a:endParaRPr>
              <a:solidFill>
                <a:srgbClr val="CC0000"/>
              </a:solidFill>
            </a:endParaRPr>
          </a:p>
        </p:txBody>
      </p:sp>
      <p:sp>
        <p:nvSpPr>
          <p:cNvPr id="382" name="Google Shape;382;p48"/>
          <p:cNvSpPr txBox="1"/>
          <p:nvPr/>
        </p:nvSpPr>
        <p:spPr>
          <a:xfrm>
            <a:off x="2146125" y="4515850"/>
            <a:ext cx="65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sp>
        <p:nvSpPr>
          <p:cNvPr id="383" name="Google Shape;383;p48"/>
          <p:cNvSpPr txBox="1"/>
          <p:nvPr/>
        </p:nvSpPr>
        <p:spPr>
          <a:xfrm>
            <a:off x="1753650" y="4821200"/>
            <a:ext cx="660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https://blog.nviso.eu/2021/10/21/kernel-karnage-part-1/</a:t>
            </a:r>
            <a:endParaRPr sz="1100">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389" name="Google Shape;389;p49"/>
          <p:cNvSpPr txBox="1"/>
          <p:nvPr/>
        </p:nvSpPr>
        <p:spPr>
          <a:xfrm>
            <a:off x="2328175" y="4789500"/>
            <a:ext cx="6076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https://synzack.github.io/Blinding-EDR-On-Windows/</a:t>
            </a:r>
            <a:endParaRPr sz="1100">
              <a:latin typeface="Source Sans Pro"/>
              <a:ea typeface="Source Sans Pro"/>
              <a:cs typeface="Source Sans Pro"/>
              <a:sym typeface="Source Sans Pro"/>
            </a:endParaRPr>
          </a:p>
        </p:txBody>
      </p:sp>
      <p:pic>
        <p:nvPicPr>
          <p:cNvPr id="390" name="Google Shape;390;p49"/>
          <p:cNvPicPr preferRelativeResize="0"/>
          <p:nvPr/>
        </p:nvPicPr>
        <p:blipFill>
          <a:blip r:embed="rId3">
            <a:alphaModFix/>
          </a:blip>
          <a:stretch>
            <a:fillRect/>
          </a:stretch>
        </p:blipFill>
        <p:spPr>
          <a:xfrm>
            <a:off x="1654050" y="265150"/>
            <a:ext cx="5835912" cy="4484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Removing function hooks from userland</a:t>
            </a:r>
            <a:endParaRPr b="1"/>
          </a:p>
          <a:p>
            <a:pPr marL="0" lvl="0" indent="0" algn="l" rtl="0">
              <a:spcBef>
                <a:spcPts val="0"/>
              </a:spcBef>
              <a:spcAft>
                <a:spcPts val="0"/>
              </a:spcAft>
              <a:buNone/>
            </a:pPr>
            <a:endParaRPr b="1"/>
          </a:p>
        </p:txBody>
      </p:sp>
      <p:sp>
        <p:nvSpPr>
          <p:cNvPr id="396" name="Google Shape;396;p50"/>
          <p:cNvSpPr txBox="1">
            <a:spLocks noGrp="1"/>
          </p:cNvSpPr>
          <p:nvPr>
            <p:ph type="body" idx="1"/>
          </p:nvPr>
        </p:nvSpPr>
        <p:spPr>
          <a:xfrm>
            <a:off x="786150" y="899725"/>
            <a:ext cx="7571700" cy="35736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r>
              <a:rPr lang="en" sz="2000"/>
              <a:t>Locating the hook</a:t>
            </a:r>
            <a:endParaRPr sz="2000"/>
          </a:p>
        </p:txBody>
      </p:sp>
      <p:sp>
        <p:nvSpPr>
          <p:cNvPr id="397" name="Google Shape;397;p5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39</a:t>
            </a:fld>
            <a:endParaRPr>
              <a:solidFill>
                <a:srgbClr val="CC0000"/>
              </a:solidFill>
            </a:endParaRPr>
          </a:p>
        </p:txBody>
      </p:sp>
      <p:sp>
        <p:nvSpPr>
          <p:cNvPr id="398" name="Google Shape;398;p50"/>
          <p:cNvSpPr txBox="1"/>
          <p:nvPr/>
        </p:nvSpPr>
        <p:spPr>
          <a:xfrm>
            <a:off x="2146125" y="4515850"/>
            <a:ext cx="65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sp>
        <p:nvSpPr>
          <p:cNvPr id="399" name="Google Shape;399;p50"/>
          <p:cNvSpPr txBox="1"/>
          <p:nvPr/>
        </p:nvSpPr>
        <p:spPr>
          <a:xfrm>
            <a:off x="1705650" y="4431250"/>
            <a:ext cx="660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sp>
        <p:nvSpPr>
          <p:cNvPr id="400" name="Google Shape;400;p50"/>
          <p:cNvSpPr txBox="1"/>
          <p:nvPr/>
        </p:nvSpPr>
        <p:spPr>
          <a:xfrm>
            <a:off x="1940800" y="4620300"/>
            <a:ext cx="5033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https://kylemistele.medium.com/a-beginners-guide-to-edr-evasion-b98cc076eb9a</a:t>
            </a:r>
            <a:endParaRPr sz="1100">
              <a:latin typeface="Source Sans Pro"/>
              <a:ea typeface="Source Sans Pro"/>
              <a:cs typeface="Source Sans Pro"/>
              <a:sym typeface="Source Sans Pro"/>
            </a:endParaRPr>
          </a:p>
        </p:txBody>
      </p:sp>
      <p:pic>
        <p:nvPicPr>
          <p:cNvPr id="401" name="Google Shape;401;p50"/>
          <p:cNvPicPr preferRelativeResize="0"/>
          <p:nvPr/>
        </p:nvPicPr>
        <p:blipFill>
          <a:blip r:embed="rId3">
            <a:alphaModFix/>
          </a:blip>
          <a:stretch>
            <a:fillRect/>
          </a:stretch>
        </p:blipFill>
        <p:spPr>
          <a:xfrm>
            <a:off x="928675" y="1386926"/>
            <a:ext cx="7475710" cy="308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b="1"/>
              <a:t>Disclaimer I am obligated to put here</a:t>
            </a:r>
            <a:endParaRPr sz="2600" b="1">
              <a:solidFill>
                <a:srgbClr val="CC0000"/>
              </a:solidFill>
            </a:endParaRPr>
          </a:p>
        </p:txBody>
      </p:sp>
      <p:sp>
        <p:nvSpPr>
          <p:cNvPr id="99" name="Google Shape;99;p1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4</a:t>
            </a:fld>
            <a:endParaRPr>
              <a:solidFill>
                <a:srgbClr val="CC0000"/>
              </a:solidFill>
            </a:endParaRPr>
          </a:p>
        </p:txBody>
      </p:sp>
      <p:sp>
        <p:nvSpPr>
          <p:cNvPr id="100" name="Google Shape;100;p15"/>
          <p:cNvSpPr txBox="1"/>
          <p:nvPr/>
        </p:nvSpPr>
        <p:spPr>
          <a:xfrm>
            <a:off x="769000" y="1222850"/>
            <a:ext cx="7635300" cy="26166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2000">
                <a:solidFill>
                  <a:schemeClr val="dk1"/>
                </a:solidFill>
                <a:latin typeface="Source Sans Pro"/>
                <a:ea typeface="Source Sans Pro"/>
                <a:cs typeface="Source Sans Pro"/>
                <a:sym typeface="Source Sans Pro"/>
              </a:rPr>
              <a:t>I am not responsible for what you do with this information, but it would be nice if you didn’t do anything illegal with it :)</a:t>
            </a:r>
            <a:endParaRPr sz="20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endParaRPr sz="20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r>
              <a:rPr lang="en" sz="2000">
                <a:solidFill>
                  <a:schemeClr val="dk1"/>
                </a:solidFill>
                <a:latin typeface="Source Sans Pro"/>
                <a:ea typeface="Source Sans Pro"/>
                <a:cs typeface="Source Sans Pro"/>
                <a:sym typeface="Source Sans Pro"/>
              </a:rPr>
              <a:t>All of this information is publicly available, no 0days here</a:t>
            </a:r>
            <a:endParaRPr sz="20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endParaRPr sz="20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endParaRPr sz="20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Removing function hooks from userland</a:t>
            </a:r>
            <a:endParaRPr b="1"/>
          </a:p>
          <a:p>
            <a:pPr marL="0" lvl="0" indent="0" algn="l" rtl="0">
              <a:spcBef>
                <a:spcPts val="0"/>
              </a:spcBef>
              <a:spcAft>
                <a:spcPts val="0"/>
              </a:spcAft>
              <a:buNone/>
            </a:pPr>
            <a:endParaRPr b="1"/>
          </a:p>
        </p:txBody>
      </p:sp>
      <p:sp>
        <p:nvSpPr>
          <p:cNvPr id="407" name="Google Shape;407;p51"/>
          <p:cNvSpPr txBox="1">
            <a:spLocks noGrp="1"/>
          </p:cNvSpPr>
          <p:nvPr>
            <p:ph type="body" idx="1"/>
          </p:nvPr>
        </p:nvSpPr>
        <p:spPr>
          <a:xfrm>
            <a:off x="786150" y="899725"/>
            <a:ext cx="7571700" cy="35736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r>
              <a:rPr lang="en" sz="2000"/>
              <a:t>Hooked vs unhooked bytes</a:t>
            </a:r>
            <a:endParaRPr sz="2000"/>
          </a:p>
        </p:txBody>
      </p:sp>
      <p:sp>
        <p:nvSpPr>
          <p:cNvPr id="408" name="Google Shape;408;p5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40</a:t>
            </a:fld>
            <a:endParaRPr>
              <a:solidFill>
                <a:srgbClr val="CC0000"/>
              </a:solidFill>
            </a:endParaRPr>
          </a:p>
        </p:txBody>
      </p:sp>
      <p:sp>
        <p:nvSpPr>
          <p:cNvPr id="409" name="Google Shape;409;p51"/>
          <p:cNvSpPr txBox="1"/>
          <p:nvPr/>
        </p:nvSpPr>
        <p:spPr>
          <a:xfrm>
            <a:off x="2146125" y="4515850"/>
            <a:ext cx="65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pic>
        <p:nvPicPr>
          <p:cNvPr id="410" name="Google Shape;410;p51"/>
          <p:cNvPicPr preferRelativeResize="0"/>
          <p:nvPr/>
        </p:nvPicPr>
        <p:blipFill>
          <a:blip r:embed="rId3">
            <a:alphaModFix/>
          </a:blip>
          <a:stretch>
            <a:fillRect/>
          </a:stretch>
        </p:blipFill>
        <p:spPr>
          <a:xfrm>
            <a:off x="1198450" y="1447025"/>
            <a:ext cx="6960624" cy="2996950"/>
          </a:xfrm>
          <a:prstGeom prst="rect">
            <a:avLst/>
          </a:prstGeom>
          <a:noFill/>
          <a:ln>
            <a:noFill/>
          </a:ln>
        </p:spPr>
      </p:pic>
      <p:sp>
        <p:nvSpPr>
          <p:cNvPr id="411" name="Google Shape;411;p51"/>
          <p:cNvSpPr txBox="1"/>
          <p:nvPr/>
        </p:nvSpPr>
        <p:spPr>
          <a:xfrm>
            <a:off x="1705650" y="4431250"/>
            <a:ext cx="660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4"/>
              </a:rPr>
              <a:t>https://www.ired.team/offensive-security/defense-evasion/how-to-unhook-a-dll-using-c++</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https://www.ired.team/offensive-security/defense-evasion/detecting-hooked-syscall-functions</a:t>
            </a:r>
            <a:endParaRPr sz="1100">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Removing function hooks from userland</a:t>
            </a:r>
            <a:endParaRPr b="1"/>
          </a:p>
          <a:p>
            <a:pPr marL="0" lvl="0" indent="0" algn="l" rtl="0">
              <a:spcBef>
                <a:spcPts val="0"/>
              </a:spcBef>
              <a:spcAft>
                <a:spcPts val="0"/>
              </a:spcAft>
              <a:buNone/>
            </a:pPr>
            <a:endParaRPr b="1"/>
          </a:p>
        </p:txBody>
      </p:sp>
      <p:sp>
        <p:nvSpPr>
          <p:cNvPr id="417" name="Google Shape;417;p52"/>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Methods</a:t>
            </a:r>
            <a:endParaRPr sz="2000"/>
          </a:p>
          <a:p>
            <a:pPr marL="457200" lvl="0" indent="-355600" algn="l" rtl="0">
              <a:spcBef>
                <a:spcPts val="600"/>
              </a:spcBef>
              <a:spcAft>
                <a:spcPts val="0"/>
              </a:spcAft>
              <a:buSzPts val="2000"/>
              <a:buChar char="◎"/>
            </a:pPr>
            <a:r>
              <a:rPr lang="en" sz="2000"/>
              <a:t>Overwrite the entire .text section of NTDLL with a clean copy from disk</a:t>
            </a:r>
            <a:endParaRPr sz="2000"/>
          </a:p>
          <a:p>
            <a:pPr marL="457200" lvl="0" indent="-355600" algn="l" rtl="0">
              <a:spcBef>
                <a:spcPts val="0"/>
              </a:spcBef>
              <a:spcAft>
                <a:spcPts val="0"/>
              </a:spcAft>
              <a:buSzPts val="2000"/>
              <a:buChar char="◎"/>
            </a:pPr>
            <a:r>
              <a:rPr lang="en" sz="2000"/>
              <a:t>Locate the hook and overwrite it with the original bytes</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Goal is to remove the bytes that pass execution to the EDR</a:t>
            </a:r>
            <a:endParaRPr sz="2000"/>
          </a:p>
        </p:txBody>
      </p:sp>
      <p:sp>
        <p:nvSpPr>
          <p:cNvPr id="418" name="Google Shape;418;p5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41</a:t>
            </a:fld>
            <a:endParaRPr>
              <a:solidFill>
                <a:srgbClr val="CC0000"/>
              </a:solidFill>
            </a:endParaRPr>
          </a:p>
        </p:txBody>
      </p:sp>
      <p:sp>
        <p:nvSpPr>
          <p:cNvPr id="419" name="Google Shape;419;p52"/>
          <p:cNvSpPr txBox="1"/>
          <p:nvPr/>
        </p:nvSpPr>
        <p:spPr>
          <a:xfrm>
            <a:off x="2146125" y="4515850"/>
            <a:ext cx="65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sp>
        <p:nvSpPr>
          <p:cNvPr id="420" name="Google Shape;420;p52"/>
          <p:cNvSpPr txBox="1"/>
          <p:nvPr/>
        </p:nvSpPr>
        <p:spPr>
          <a:xfrm>
            <a:off x="1753650" y="4821200"/>
            <a:ext cx="660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https://www.ired.team/offensive-security/defense-evasion/how-to-unhook-a-dll-using-c++</a:t>
            </a:r>
            <a:endParaRPr sz="1100">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txBox="1">
            <a:spLocks noGrp="1"/>
          </p:cNvSpPr>
          <p:nvPr>
            <p:ph type="ctrTitle"/>
          </p:nvPr>
        </p:nvSpPr>
        <p:spPr>
          <a:xfrm>
            <a:off x="987450" y="2626150"/>
            <a:ext cx="7169100" cy="14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i="1">
                <a:solidFill>
                  <a:srgbClr val="CC0000"/>
                </a:solidFill>
                <a:latin typeface="Maven Pro"/>
                <a:ea typeface="Maven Pro"/>
                <a:cs typeface="Maven Pro"/>
                <a:sym typeface="Maven Pro"/>
              </a:rPr>
              <a:t>Demo: Unhooking</a:t>
            </a:r>
            <a:endParaRPr sz="4000" i="1">
              <a:latin typeface="Maven Pro"/>
              <a:ea typeface="Maven Pro"/>
              <a:cs typeface="Maven Pro"/>
              <a:sym typeface="Maven Pro"/>
            </a:endParaRPr>
          </a:p>
        </p:txBody>
      </p:sp>
      <p:pic>
        <p:nvPicPr>
          <p:cNvPr id="426" name="Google Shape;426;p53"/>
          <p:cNvPicPr preferRelativeResize="0"/>
          <p:nvPr/>
        </p:nvPicPr>
        <p:blipFill>
          <a:blip r:embed="rId3">
            <a:alphaModFix/>
          </a:blip>
          <a:stretch>
            <a:fillRect/>
          </a:stretch>
        </p:blipFill>
        <p:spPr>
          <a:xfrm>
            <a:off x="3622550" y="646175"/>
            <a:ext cx="1836367" cy="2321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Disabling the data collector</a:t>
            </a:r>
            <a:endParaRPr b="1"/>
          </a:p>
        </p:txBody>
      </p:sp>
      <p:sp>
        <p:nvSpPr>
          <p:cNvPr id="432" name="Google Shape;432;p54"/>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Tampering with defenses itself can become an IOC</a:t>
            </a:r>
            <a:endParaRPr sz="2000"/>
          </a:p>
          <a:p>
            <a:pPr marL="457200" lvl="0" indent="-355600" algn="l" rtl="0">
              <a:spcBef>
                <a:spcPts val="0"/>
              </a:spcBef>
              <a:spcAft>
                <a:spcPts val="0"/>
              </a:spcAft>
              <a:buSzPts val="2000"/>
              <a:buChar char="◎"/>
            </a:pPr>
            <a:r>
              <a:rPr lang="en" sz="2000"/>
              <a:t>Some (or most) of these evasions if spotted by a defender can be flagged</a:t>
            </a:r>
            <a:endParaRPr sz="2000"/>
          </a:p>
        </p:txBody>
      </p:sp>
      <p:sp>
        <p:nvSpPr>
          <p:cNvPr id="433" name="Google Shape;433;p5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43</a:t>
            </a:fld>
            <a:endParaRPr>
              <a:solidFill>
                <a:srgbClr val="CC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Blending in</a:t>
            </a:r>
            <a:endParaRPr b="1"/>
          </a:p>
        </p:txBody>
      </p:sp>
      <p:sp>
        <p:nvSpPr>
          <p:cNvPr id="439" name="Google Shape;439;p5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44</a:t>
            </a:fld>
            <a:endParaRPr>
              <a:solidFill>
                <a:srgbClr val="CC0000"/>
              </a:solidFill>
            </a:endParaRPr>
          </a:p>
        </p:txBody>
      </p:sp>
      <p:sp>
        <p:nvSpPr>
          <p:cNvPr id="440" name="Google Shape;440;p55"/>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Blue’s data collection mechanisms are intact</a:t>
            </a:r>
            <a:endParaRPr sz="2000"/>
          </a:p>
          <a:p>
            <a:pPr marL="457200" lvl="0" indent="-355600" algn="l" rtl="0">
              <a:spcBef>
                <a:spcPts val="0"/>
              </a:spcBef>
              <a:spcAft>
                <a:spcPts val="0"/>
              </a:spcAft>
              <a:buSzPts val="2000"/>
              <a:buChar char="◎"/>
            </a:pPr>
            <a:r>
              <a:rPr lang="en" sz="2000"/>
              <a:t>Blue can see you</a:t>
            </a:r>
            <a:endParaRPr sz="2000"/>
          </a:p>
          <a:p>
            <a:pPr marL="457200" lvl="0" indent="-355600" algn="l" rtl="0">
              <a:spcBef>
                <a:spcPts val="0"/>
              </a:spcBef>
              <a:spcAft>
                <a:spcPts val="0"/>
              </a:spcAft>
              <a:buSzPts val="2000"/>
              <a:buChar char="◎"/>
            </a:pPr>
            <a:r>
              <a:rPr lang="en" sz="2000"/>
              <a:t>Blue doesn’t think you are bad</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Techniques covered</a:t>
            </a:r>
            <a:endParaRPr sz="2000"/>
          </a:p>
          <a:p>
            <a:pPr marL="457200" lvl="0" indent="-355600" algn="l" rtl="0">
              <a:spcBef>
                <a:spcPts val="600"/>
              </a:spcBef>
              <a:spcAft>
                <a:spcPts val="0"/>
              </a:spcAft>
              <a:buSzPts val="2000"/>
              <a:buChar char="◎"/>
            </a:pPr>
            <a:r>
              <a:rPr lang="en" sz="2000"/>
              <a:t>Behaviour</a:t>
            </a:r>
            <a:endParaRPr sz="2000"/>
          </a:p>
          <a:p>
            <a:pPr marL="457200" lvl="0" indent="-355600" algn="l" rtl="0">
              <a:spcBef>
                <a:spcPts val="0"/>
              </a:spcBef>
              <a:spcAft>
                <a:spcPts val="0"/>
              </a:spcAft>
              <a:buSzPts val="2000"/>
              <a:buChar char="◎"/>
            </a:pPr>
            <a:r>
              <a:rPr lang="en" sz="2000"/>
              <a:t>Sleep protections - hide memory indicators</a:t>
            </a:r>
            <a:endParaRPr sz="2000"/>
          </a:p>
        </p:txBody>
      </p:sp>
      <p:pic>
        <p:nvPicPr>
          <p:cNvPr id="441" name="Google Shape;441;p55"/>
          <p:cNvPicPr preferRelativeResize="0"/>
          <p:nvPr/>
        </p:nvPicPr>
        <p:blipFill>
          <a:blip r:embed="rId3">
            <a:alphaModFix/>
          </a:blip>
          <a:stretch>
            <a:fillRect/>
          </a:stretch>
        </p:blipFill>
        <p:spPr>
          <a:xfrm>
            <a:off x="6294476" y="2177451"/>
            <a:ext cx="2336299" cy="17522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Blending in</a:t>
            </a:r>
            <a:endParaRPr b="1"/>
          </a:p>
        </p:txBody>
      </p:sp>
      <p:sp>
        <p:nvSpPr>
          <p:cNvPr id="447" name="Google Shape;447;p5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45</a:t>
            </a:fld>
            <a:endParaRPr>
              <a:solidFill>
                <a:srgbClr val="CC0000"/>
              </a:solidFill>
            </a:endParaRPr>
          </a:p>
        </p:txBody>
      </p:sp>
      <p:sp>
        <p:nvSpPr>
          <p:cNvPr id="448" name="Google Shape;448;p56"/>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Memory indicators often flagged by recent detection projects and EDR</a:t>
            </a:r>
            <a:endParaRPr sz="2000"/>
          </a:p>
          <a:p>
            <a:pPr marL="457200" lvl="0" indent="-355600" algn="l" rtl="0">
              <a:spcBef>
                <a:spcPts val="600"/>
              </a:spcBef>
              <a:spcAft>
                <a:spcPts val="0"/>
              </a:spcAft>
              <a:buSzPts val="2000"/>
              <a:buChar char="◎"/>
            </a:pPr>
            <a:r>
              <a:rPr lang="en" sz="2000"/>
              <a:t>Known malware signatures (BeaconEye)</a:t>
            </a:r>
            <a:endParaRPr sz="2000"/>
          </a:p>
          <a:p>
            <a:pPr marL="457200" lvl="0" indent="-355600" algn="l" rtl="0">
              <a:spcBef>
                <a:spcPts val="0"/>
              </a:spcBef>
              <a:spcAft>
                <a:spcPts val="0"/>
              </a:spcAft>
              <a:buSzPts val="2000"/>
              <a:buChar char="◎"/>
            </a:pPr>
            <a:r>
              <a:rPr lang="en" sz="2000"/>
              <a:t>Abnormal PE structures (Moneta, PEsieve)</a:t>
            </a:r>
            <a:endParaRPr sz="2000"/>
          </a:p>
          <a:p>
            <a:pPr marL="457200" lvl="0" indent="-355600" algn="l" rtl="0">
              <a:spcBef>
                <a:spcPts val="0"/>
              </a:spcBef>
              <a:spcAft>
                <a:spcPts val="0"/>
              </a:spcAft>
              <a:buSzPts val="2000"/>
              <a:buChar char="◎"/>
            </a:pPr>
            <a:r>
              <a:rPr lang="en" sz="2000"/>
              <a:t>Anomalies in call stack (Syscalls not coming from NTDLL)</a:t>
            </a:r>
            <a:endParaRPr sz="2000"/>
          </a:p>
          <a:p>
            <a:pPr marL="457200" lvl="0" indent="-355600" algn="l" rtl="0">
              <a:spcBef>
                <a:spcPts val="0"/>
              </a:spcBef>
              <a:spcAft>
                <a:spcPts val="0"/>
              </a:spcAft>
              <a:buSzPts val="2000"/>
              <a:buChar char="◎"/>
            </a:pPr>
            <a:r>
              <a:rPr lang="en" sz="2000"/>
              <a:t>Modified AMSI/ETW or function hooks</a:t>
            </a:r>
            <a:endParaRPr sz="2000"/>
          </a:p>
        </p:txBody>
      </p:sp>
      <p:sp>
        <p:nvSpPr>
          <p:cNvPr id="449" name="Google Shape;449;p56"/>
          <p:cNvSpPr txBox="1"/>
          <p:nvPr/>
        </p:nvSpPr>
        <p:spPr>
          <a:xfrm>
            <a:off x="1797775" y="4581125"/>
            <a:ext cx="579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Call stack anomaly detection rule: https://github.com/elastic/detection-rules/issues/1535</a:t>
            </a:r>
            <a:endParaRPr sz="1100">
              <a:latin typeface="Source Sans Pro"/>
              <a:ea typeface="Source Sans Pro"/>
              <a:cs typeface="Source Sans Pro"/>
              <a:sym typeface="Source Sans Pr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Blending in</a:t>
            </a:r>
            <a:endParaRPr b="1"/>
          </a:p>
        </p:txBody>
      </p:sp>
      <p:sp>
        <p:nvSpPr>
          <p:cNvPr id="455" name="Google Shape;455;p5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46</a:t>
            </a:fld>
            <a:endParaRPr>
              <a:solidFill>
                <a:srgbClr val="CC0000"/>
              </a:solidFill>
            </a:endParaRPr>
          </a:p>
        </p:txBody>
      </p:sp>
      <p:sp>
        <p:nvSpPr>
          <p:cNvPr id="456" name="Google Shape;456;p57"/>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Recent techniques to blend in in memory</a:t>
            </a:r>
            <a:endParaRPr sz="2000"/>
          </a:p>
          <a:p>
            <a:pPr marL="457200" lvl="0" indent="-355600" algn="l" rtl="0">
              <a:spcBef>
                <a:spcPts val="600"/>
              </a:spcBef>
              <a:spcAft>
                <a:spcPts val="0"/>
              </a:spcAft>
              <a:buSzPts val="2000"/>
              <a:buChar char="◎"/>
            </a:pPr>
            <a:r>
              <a:rPr lang="en" sz="2000"/>
              <a:t>Clearing PE headers left by RunPE techniques e.g. donut, RDI</a:t>
            </a:r>
            <a:endParaRPr sz="2000"/>
          </a:p>
          <a:p>
            <a:pPr marL="914400" lvl="1" indent="-355600" algn="l" rtl="0">
              <a:spcBef>
                <a:spcPts val="0"/>
              </a:spcBef>
              <a:spcAft>
                <a:spcPts val="0"/>
              </a:spcAft>
              <a:buSzPts val="2000"/>
              <a:buChar char="○"/>
            </a:pPr>
            <a:r>
              <a:rPr lang="en" sz="2000"/>
              <a:t>Can be taken further, Position Independent Code (PIC) the payload itself</a:t>
            </a:r>
            <a:endParaRPr sz="2000"/>
          </a:p>
        </p:txBody>
      </p:sp>
      <p:sp>
        <p:nvSpPr>
          <p:cNvPr id="457" name="Google Shape;457;p57"/>
          <p:cNvSpPr txBox="1"/>
          <p:nvPr/>
        </p:nvSpPr>
        <p:spPr>
          <a:xfrm>
            <a:off x="1793425" y="4530800"/>
            <a:ext cx="6702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BruCON PIC malware - </a:t>
            </a:r>
            <a:r>
              <a:rPr lang="en" sz="1100" u="sng">
                <a:solidFill>
                  <a:schemeClr val="hlink"/>
                </a:solidFill>
                <a:latin typeface="Source Sans Pro"/>
                <a:ea typeface="Source Sans Pro"/>
                <a:cs typeface="Source Sans Pro"/>
                <a:sym typeface="Source Sans Pro"/>
                <a:hlinkClick r:id="rId3"/>
              </a:rPr>
              <a:t>https://www.youtube.com/watch?v=8UCBvvJZw2U</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Stack Spoofing - </a:t>
            </a:r>
            <a:r>
              <a:rPr lang="en" sz="1100" u="sng">
                <a:solidFill>
                  <a:schemeClr val="hlink"/>
                </a:solidFill>
                <a:latin typeface="Source Sans Pro"/>
                <a:ea typeface="Source Sans Pro"/>
                <a:cs typeface="Source Sans Pro"/>
                <a:sym typeface="Source Sans Pro"/>
                <a:hlinkClick r:id="rId4"/>
              </a:rPr>
              <a:t>https://github.com/mgeeky/ThreadStackSpoofer</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Heap encryption - </a:t>
            </a:r>
            <a:r>
              <a:rPr lang="en" sz="1100" u="sng">
                <a:solidFill>
                  <a:schemeClr val="hlink"/>
                </a:solidFill>
                <a:latin typeface="Source Sans Pro"/>
                <a:ea typeface="Source Sans Pro"/>
                <a:cs typeface="Source Sans Pro"/>
                <a:sym typeface="Source Sans Pro"/>
                <a:hlinkClick r:id="rId5"/>
              </a:rPr>
              <a:t>https://www.arashparsa.com/hook-heaps-and-live-free/</a:t>
            </a:r>
            <a:r>
              <a:rPr lang="en" sz="1100">
                <a:latin typeface="Source Sans Pro"/>
                <a:ea typeface="Source Sans Pro"/>
                <a:cs typeface="Source Sans Pro"/>
                <a:sym typeface="Source Sans Pro"/>
              </a:rPr>
              <a:t> </a:t>
            </a:r>
            <a:endParaRPr sz="1100">
              <a:latin typeface="Source Sans Pro"/>
              <a:ea typeface="Source Sans Pro"/>
              <a:cs typeface="Source Sans Pro"/>
              <a:sym typeface="Source Sans Pr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Blending in</a:t>
            </a:r>
            <a:endParaRPr b="1"/>
          </a:p>
        </p:txBody>
      </p:sp>
      <p:sp>
        <p:nvSpPr>
          <p:cNvPr id="463" name="Google Shape;463;p5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47</a:t>
            </a:fld>
            <a:endParaRPr>
              <a:solidFill>
                <a:srgbClr val="CC0000"/>
              </a:solidFill>
            </a:endParaRPr>
          </a:p>
        </p:txBody>
      </p:sp>
      <p:sp>
        <p:nvSpPr>
          <p:cNvPr id="464" name="Google Shape;464;p58"/>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Recent techniques to blend in in memory</a:t>
            </a:r>
            <a:endParaRPr sz="2000"/>
          </a:p>
          <a:p>
            <a:pPr marL="457200" lvl="0" indent="-355600" algn="l" rtl="0">
              <a:spcBef>
                <a:spcPts val="600"/>
              </a:spcBef>
              <a:spcAft>
                <a:spcPts val="0"/>
              </a:spcAft>
              <a:buSzPts val="2000"/>
              <a:buChar char="◎"/>
            </a:pPr>
            <a:r>
              <a:rPr lang="en" sz="2000"/>
              <a:t>Sleep protection</a:t>
            </a:r>
            <a:endParaRPr sz="2000"/>
          </a:p>
          <a:p>
            <a:pPr marL="914400" lvl="1" indent="-355600" algn="l" rtl="0">
              <a:spcBef>
                <a:spcPts val="0"/>
              </a:spcBef>
              <a:spcAft>
                <a:spcPts val="0"/>
              </a:spcAft>
              <a:buSzPts val="2000"/>
              <a:buChar char="○"/>
            </a:pPr>
            <a:r>
              <a:rPr lang="en" sz="2000"/>
              <a:t>Protect asynchronous beaconing agents while they sleep</a:t>
            </a:r>
            <a:endParaRPr sz="2000"/>
          </a:p>
          <a:p>
            <a:pPr marL="1371600" lvl="2" indent="-355600" algn="l" rtl="0">
              <a:spcBef>
                <a:spcPts val="0"/>
              </a:spcBef>
              <a:spcAft>
                <a:spcPts val="0"/>
              </a:spcAft>
              <a:buSzPts val="2000"/>
              <a:buChar char="◉"/>
            </a:pPr>
            <a:r>
              <a:rPr lang="en" sz="2000"/>
              <a:t>Stack spoofing</a:t>
            </a:r>
            <a:endParaRPr sz="2000"/>
          </a:p>
          <a:p>
            <a:pPr marL="1371600" lvl="2" indent="-355600" algn="l" rtl="0">
              <a:spcBef>
                <a:spcPts val="0"/>
              </a:spcBef>
              <a:spcAft>
                <a:spcPts val="0"/>
              </a:spcAft>
              <a:buSzPts val="2000"/>
              <a:buChar char="◉"/>
            </a:pPr>
            <a:r>
              <a:rPr lang="en" sz="2000"/>
              <a:t>Memory region protection</a:t>
            </a:r>
            <a:endParaRPr sz="2000"/>
          </a:p>
          <a:p>
            <a:pPr marL="1371600" lvl="2" indent="-355600" algn="l" rtl="0">
              <a:spcBef>
                <a:spcPts val="0"/>
              </a:spcBef>
              <a:spcAft>
                <a:spcPts val="0"/>
              </a:spcAft>
              <a:buSzPts val="2000"/>
              <a:buChar char="◉"/>
            </a:pPr>
            <a:r>
              <a:rPr lang="en" sz="2000"/>
              <a:t>Obfuscation and encryption e.g. shellcode, heap etc.</a:t>
            </a:r>
            <a:endParaRPr sz="2000"/>
          </a:p>
          <a:p>
            <a:pPr marL="1371600" lvl="2" indent="-355600" algn="l" rtl="0">
              <a:spcBef>
                <a:spcPts val="0"/>
              </a:spcBef>
              <a:spcAft>
                <a:spcPts val="0"/>
              </a:spcAft>
              <a:buSzPts val="2000"/>
              <a:buChar char="◉"/>
            </a:pPr>
            <a:r>
              <a:rPr lang="en" sz="2000"/>
              <a:t>Restore defenses (AMSI/ETW/Hooks)</a:t>
            </a:r>
            <a:endParaRPr sz="2000"/>
          </a:p>
        </p:txBody>
      </p:sp>
      <p:sp>
        <p:nvSpPr>
          <p:cNvPr id="465" name="Google Shape;465;p58"/>
          <p:cNvSpPr txBox="1"/>
          <p:nvPr/>
        </p:nvSpPr>
        <p:spPr>
          <a:xfrm>
            <a:off x="1793425" y="4530800"/>
            <a:ext cx="6702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BruCON PIC malware - </a:t>
            </a:r>
            <a:r>
              <a:rPr lang="en" sz="1100" u="sng">
                <a:solidFill>
                  <a:schemeClr val="hlink"/>
                </a:solidFill>
                <a:latin typeface="Source Sans Pro"/>
                <a:ea typeface="Source Sans Pro"/>
                <a:cs typeface="Source Sans Pro"/>
                <a:sym typeface="Source Sans Pro"/>
                <a:hlinkClick r:id="rId3"/>
              </a:rPr>
              <a:t>https://www.youtube.com/watch?v=8UCBvvJZw2U</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Stack Spoofing - </a:t>
            </a:r>
            <a:r>
              <a:rPr lang="en" sz="1100" u="sng">
                <a:solidFill>
                  <a:schemeClr val="hlink"/>
                </a:solidFill>
                <a:latin typeface="Source Sans Pro"/>
                <a:ea typeface="Source Sans Pro"/>
                <a:cs typeface="Source Sans Pro"/>
                <a:sym typeface="Source Sans Pro"/>
                <a:hlinkClick r:id="rId4"/>
              </a:rPr>
              <a:t>https://github.com/mgeeky/ThreadStackSpoofer</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Heap encryption - </a:t>
            </a:r>
            <a:r>
              <a:rPr lang="en" sz="1100" u="sng">
                <a:solidFill>
                  <a:schemeClr val="hlink"/>
                </a:solidFill>
                <a:latin typeface="Source Sans Pro"/>
                <a:ea typeface="Source Sans Pro"/>
                <a:cs typeface="Source Sans Pro"/>
                <a:sym typeface="Source Sans Pro"/>
                <a:hlinkClick r:id="rId5"/>
              </a:rPr>
              <a:t>https://www.arashparsa.com/hook-heaps-and-live-free/</a:t>
            </a:r>
            <a:r>
              <a:rPr lang="en" sz="1100">
                <a:latin typeface="Source Sans Pro"/>
                <a:ea typeface="Source Sans Pro"/>
                <a:cs typeface="Source Sans Pro"/>
                <a:sym typeface="Source Sans Pro"/>
              </a:rPr>
              <a:t> </a:t>
            </a:r>
            <a:endParaRPr sz="1100">
              <a:latin typeface="Source Sans Pro"/>
              <a:ea typeface="Source Sans Pro"/>
              <a:cs typeface="Source Sans Pro"/>
              <a:sym typeface="Source Sans Pr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Blending in</a:t>
            </a:r>
            <a:endParaRPr b="1"/>
          </a:p>
        </p:txBody>
      </p:sp>
      <p:sp>
        <p:nvSpPr>
          <p:cNvPr id="471" name="Google Shape;471;p5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48</a:t>
            </a:fld>
            <a:endParaRPr>
              <a:solidFill>
                <a:srgbClr val="CC0000"/>
              </a:solidFill>
            </a:endParaRPr>
          </a:p>
        </p:txBody>
      </p:sp>
      <p:sp>
        <p:nvSpPr>
          <p:cNvPr id="472" name="Google Shape;472;p59"/>
          <p:cNvSpPr txBox="1"/>
          <p:nvPr/>
        </p:nvSpPr>
        <p:spPr>
          <a:xfrm>
            <a:off x="1793425" y="4620250"/>
            <a:ext cx="6702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F-Secure GARGOYLE - </a:t>
            </a:r>
            <a:r>
              <a:rPr lang="en" sz="1100" u="sng">
                <a:solidFill>
                  <a:schemeClr val="hlink"/>
                </a:solidFill>
                <a:latin typeface="Source Sans Pro"/>
                <a:ea typeface="Source Sans Pro"/>
                <a:cs typeface="Source Sans Pro"/>
                <a:sym typeface="Source Sans Pro"/>
                <a:hlinkClick r:id="rId3"/>
              </a:rPr>
              <a:t>https://labs.f-secure.com/blog/experimenting-bypassing-memory-scanners-with-cobalt-strike-and-gargoyle/</a:t>
            </a:r>
            <a:r>
              <a:rPr lang="en" sz="1100">
                <a:latin typeface="Source Sans Pro"/>
                <a:ea typeface="Source Sans Pro"/>
                <a:cs typeface="Source Sans Pro"/>
                <a:sym typeface="Source Sans Pro"/>
              </a:rPr>
              <a:t> </a:t>
            </a:r>
            <a:endParaRPr sz="1100">
              <a:latin typeface="Source Sans Pro"/>
              <a:ea typeface="Source Sans Pro"/>
              <a:cs typeface="Source Sans Pro"/>
              <a:sym typeface="Source Sans Pro"/>
            </a:endParaRPr>
          </a:p>
        </p:txBody>
      </p:sp>
      <p:pic>
        <p:nvPicPr>
          <p:cNvPr id="473" name="Google Shape;473;p59"/>
          <p:cNvPicPr preferRelativeResize="0"/>
          <p:nvPr/>
        </p:nvPicPr>
        <p:blipFill>
          <a:blip r:embed="rId4">
            <a:alphaModFix/>
          </a:blip>
          <a:stretch>
            <a:fillRect/>
          </a:stretch>
        </p:blipFill>
        <p:spPr>
          <a:xfrm>
            <a:off x="1447150" y="1234070"/>
            <a:ext cx="1907511" cy="3215281"/>
          </a:xfrm>
          <a:prstGeom prst="rect">
            <a:avLst/>
          </a:prstGeom>
          <a:noFill/>
          <a:ln>
            <a:noFill/>
          </a:ln>
        </p:spPr>
      </p:pic>
      <p:sp>
        <p:nvSpPr>
          <p:cNvPr id="474" name="Google Shape;474;p59"/>
          <p:cNvSpPr txBox="1"/>
          <p:nvPr/>
        </p:nvSpPr>
        <p:spPr>
          <a:xfrm>
            <a:off x="1714100" y="925575"/>
            <a:ext cx="20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Beacon execution flow</a:t>
            </a:r>
            <a:endParaRPr>
              <a:latin typeface="Source Sans Pro"/>
              <a:ea typeface="Source Sans Pro"/>
              <a:cs typeface="Source Sans Pro"/>
              <a:sym typeface="Source Sans Pro"/>
            </a:endParaRPr>
          </a:p>
        </p:txBody>
      </p:sp>
      <p:pic>
        <p:nvPicPr>
          <p:cNvPr id="475" name="Google Shape;475;p59"/>
          <p:cNvPicPr preferRelativeResize="0"/>
          <p:nvPr/>
        </p:nvPicPr>
        <p:blipFill>
          <a:blip r:embed="rId5">
            <a:alphaModFix/>
          </a:blip>
          <a:stretch>
            <a:fillRect/>
          </a:stretch>
        </p:blipFill>
        <p:spPr>
          <a:xfrm>
            <a:off x="4699650" y="649600"/>
            <a:ext cx="2876850" cy="4179725"/>
          </a:xfrm>
          <a:prstGeom prst="rect">
            <a:avLst/>
          </a:prstGeom>
          <a:noFill/>
          <a:ln>
            <a:noFill/>
          </a:ln>
        </p:spPr>
      </p:pic>
      <p:sp>
        <p:nvSpPr>
          <p:cNvPr id="476" name="Google Shape;476;p59"/>
          <p:cNvSpPr txBox="1"/>
          <p:nvPr/>
        </p:nvSpPr>
        <p:spPr>
          <a:xfrm>
            <a:off x="5217750" y="308125"/>
            <a:ext cx="20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Sleep protection</a:t>
            </a:r>
            <a:endParaRPr>
              <a:latin typeface="Source Sans Pro"/>
              <a:ea typeface="Source Sans Pro"/>
              <a:cs typeface="Source Sans Pro"/>
              <a:sym typeface="Source Sans Pr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0"/>
          <p:cNvSpPr txBox="1">
            <a:spLocks noGrp="1"/>
          </p:cNvSpPr>
          <p:nvPr>
            <p:ph type="ctrTitle"/>
          </p:nvPr>
        </p:nvSpPr>
        <p:spPr>
          <a:xfrm>
            <a:off x="987450" y="2626150"/>
            <a:ext cx="7169100" cy="14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i="1">
                <a:solidFill>
                  <a:srgbClr val="CC0000"/>
                </a:solidFill>
                <a:latin typeface="Maven Pro"/>
                <a:ea typeface="Maven Pro"/>
                <a:cs typeface="Maven Pro"/>
                <a:sym typeface="Maven Pro"/>
              </a:rPr>
              <a:t>Demo: Sleep protection</a:t>
            </a:r>
            <a:endParaRPr sz="4000" i="1">
              <a:latin typeface="Maven Pro"/>
              <a:ea typeface="Maven Pro"/>
              <a:cs typeface="Maven Pro"/>
              <a:sym typeface="Maven Pro"/>
            </a:endParaRPr>
          </a:p>
        </p:txBody>
      </p:sp>
      <p:pic>
        <p:nvPicPr>
          <p:cNvPr id="482" name="Google Shape;482;p60"/>
          <p:cNvPicPr preferRelativeResize="0"/>
          <p:nvPr/>
        </p:nvPicPr>
        <p:blipFill>
          <a:blip r:embed="rId3">
            <a:alphaModFix/>
          </a:blip>
          <a:stretch>
            <a:fillRect/>
          </a:stretch>
        </p:blipFill>
        <p:spPr>
          <a:xfrm>
            <a:off x="3219513" y="1213850"/>
            <a:ext cx="2704974" cy="1698800"/>
          </a:xfrm>
          <a:prstGeom prst="rect">
            <a:avLst/>
          </a:prstGeom>
          <a:noFill/>
          <a:ln>
            <a:noFill/>
          </a:ln>
        </p:spPr>
      </p:pic>
      <p:pic>
        <p:nvPicPr>
          <p:cNvPr id="483" name="Google Shape;483;p60"/>
          <p:cNvPicPr preferRelativeResize="0"/>
          <p:nvPr/>
        </p:nvPicPr>
        <p:blipFill>
          <a:blip r:embed="rId4">
            <a:alphaModFix/>
          </a:blip>
          <a:stretch>
            <a:fillRect/>
          </a:stretch>
        </p:blipFill>
        <p:spPr>
          <a:xfrm rot="-1653036">
            <a:off x="3841527" y="1667653"/>
            <a:ext cx="516818" cy="5004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b="1"/>
              <a:t>Another disclaimer I am obligated to put here</a:t>
            </a:r>
            <a:endParaRPr sz="2600" b="1">
              <a:solidFill>
                <a:srgbClr val="CC0000"/>
              </a:solidFill>
            </a:endParaRPr>
          </a:p>
        </p:txBody>
      </p:sp>
      <p:sp>
        <p:nvSpPr>
          <p:cNvPr id="106" name="Google Shape;106;p1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5</a:t>
            </a:fld>
            <a:endParaRPr>
              <a:solidFill>
                <a:srgbClr val="CC0000"/>
              </a:solidFill>
            </a:endParaRPr>
          </a:p>
        </p:txBody>
      </p:sp>
      <p:sp>
        <p:nvSpPr>
          <p:cNvPr id="107" name="Google Shape;107;p16"/>
          <p:cNvSpPr txBox="1"/>
          <p:nvPr/>
        </p:nvSpPr>
        <p:spPr>
          <a:xfrm>
            <a:off x="769000" y="1222850"/>
            <a:ext cx="7635300" cy="18471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2000">
                <a:solidFill>
                  <a:schemeClr val="dk1"/>
                </a:solidFill>
                <a:latin typeface="Source Sans Pro"/>
                <a:ea typeface="Source Sans Pro"/>
                <a:cs typeface="Source Sans Pro"/>
                <a:sym typeface="Source Sans Pro"/>
              </a:rPr>
              <a:t>Whatever I say here is based on my personal research or from others’ experiences. They do not represent the views of my school/employer</a:t>
            </a:r>
            <a:endParaRPr sz="20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endParaRPr sz="20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endParaRPr sz="20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Blending in</a:t>
            </a:r>
            <a:endParaRPr b="1"/>
          </a:p>
        </p:txBody>
      </p:sp>
      <p:sp>
        <p:nvSpPr>
          <p:cNvPr id="489" name="Google Shape;489;p6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50</a:t>
            </a:fld>
            <a:endParaRPr>
              <a:solidFill>
                <a:srgbClr val="CC0000"/>
              </a:solidFill>
            </a:endParaRPr>
          </a:p>
        </p:txBody>
      </p:sp>
      <p:sp>
        <p:nvSpPr>
          <p:cNvPr id="490" name="Google Shape;490;p61"/>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What is the “normal” in the target environment?</a:t>
            </a:r>
            <a:endParaRPr sz="2000"/>
          </a:p>
          <a:p>
            <a:pPr marL="457200" lvl="0" indent="-355600" algn="l" rtl="0">
              <a:spcBef>
                <a:spcPts val="600"/>
              </a:spcBef>
              <a:spcAft>
                <a:spcPts val="0"/>
              </a:spcAft>
              <a:buSzPts val="2000"/>
              <a:buChar char="◎"/>
            </a:pPr>
            <a:r>
              <a:rPr lang="en" sz="2000"/>
              <a:t>Who uses what processes for what, when etc.</a:t>
            </a:r>
            <a:endParaRPr sz="2000"/>
          </a:p>
          <a:p>
            <a:pPr marL="457200" lvl="0" indent="-355600" algn="l" rtl="0">
              <a:spcBef>
                <a:spcPts val="0"/>
              </a:spcBef>
              <a:spcAft>
                <a:spcPts val="0"/>
              </a:spcAft>
              <a:buSzPts val="2000"/>
              <a:buChar char="◎"/>
            </a:pPr>
            <a:r>
              <a:rPr lang="en" sz="2000"/>
              <a:t>Situational Awareness</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Normal windows behavior</a:t>
            </a:r>
            <a:endParaRPr sz="2000"/>
          </a:p>
          <a:p>
            <a:pPr marL="457200" lvl="0" indent="-355600" algn="l" rtl="0">
              <a:spcBef>
                <a:spcPts val="600"/>
              </a:spcBef>
              <a:spcAft>
                <a:spcPts val="0"/>
              </a:spcAft>
              <a:buSzPts val="2000"/>
              <a:buChar char="◎"/>
            </a:pPr>
            <a:r>
              <a:rPr lang="en" sz="2000"/>
              <a:t>Parent child relationships</a:t>
            </a:r>
            <a:endParaRPr sz="2000"/>
          </a:p>
          <a:p>
            <a:pPr marL="457200" lvl="0" indent="-355600" algn="l" rtl="0">
              <a:spcBef>
                <a:spcPts val="0"/>
              </a:spcBef>
              <a:spcAft>
                <a:spcPts val="0"/>
              </a:spcAft>
              <a:buSzPts val="2000"/>
              <a:buChar char="◎"/>
            </a:pPr>
            <a:r>
              <a:rPr lang="en" sz="2000"/>
              <a:t>Process privileges</a:t>
            </a:r>
            <a:endParaRPr sz="2000"/>
          </a:p>
          <a:p>
            <a:pPr marL="457200" lvl="0" indent="-355600" algn="l" rtl="0">
              <a:spcBef>
                <a:spcPts val="0"/>
              </a:spcBef>
              <a:spcAft>
                <a:spcPts val="0"/>
              </a:spcAft>
              <a:buSzPts val="2000"/>
              <a:buChar char="◎"/>
            </a:pPr>
            <a:r>
              <a:rPr lang="en" sz="2000"/>
              <a:t>Built in windows processes have well known behaviour</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Behaviour ⇒ Techniques</a:t>
            </a:r>
            <a:endParaRPr b="1"/>
          </a:p>
        </p:txBody>
      </p:sp>
      <p:sp>
        <p:nvSpPr>
          <p:cNvPr id="496" name="Google Shape;496;p6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51</a:t>
            </a:fld>
            <a:endParaRPr>
              <a:solidFill>
                <a:srgbClr val="CC0000"/>
              </a:solidFill>
            </a:endParaRPr>
          </a:p>
        </p:txBody>
      </p:sp>
      <p:sp>
        <p:nvSpPr>
          <p:cNvPr id="497" name="Google Shape;497;p62"/>
          <p:cNvSpPr txBox="1">
            <a:spLocks noGrp="1"/>
          </p:cNvSpPr>
          <p:nvPr>
            <p:ph type="body" idx="1"/>
          </p:nvPr>
        </p:nvSpPr>
        <p:spPr>
          <a:xfrm>
            <a:off x="786150" y="13112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Some techniques to emulate “known good” behaviour</a:t>
            </a:r>
            <a:endParaRPr sz="2000"/>
          </a:p>
          <a:p>
            <a:pPr marL="457200" lvl="0" indent="-355600" algn="l" rtl="0">
              <a:spcBef>
                <a:spcPts val="600"/>
              </a:spcBef>
              <a:spcAft>
                <a:spcPts val="0"/>
              </a:spcAft>
              <a:buSzPts val="2000"/>
              <a:buChar char="◎"/>
            </a:pPr>
            <a:r>
              <a:rPr lang="en" sz="2000"/>
              <a:t>PPID spoofing</a:t>
            </a:r>
            <a:endParaRPr sz="2000"/>
          </a:p>
          <a:p>
            <a:pPr marL="457200" lvl="0" indent="-355600" algn="l" rtl="0">
              <a:spcBef>
                <a:spcPts val="0"/>
              </a:spcBef>
              <a:spcAft>
                <a:spcPts val="0"/>
              </a:spcAft>
              <a:buSzPts val="2000"/>
              <a:buChar char="◎"/>
            </a:pPr>
            <a:r>
              <a:rPr lang="en" sz="2000"/>
              <a:t>Cert stealing (can be double edged sword)</a:t>
            </a:r>
            <a:endParaRPr sz="2000"/>
          </a:p>
          <a:p>
            <a:pPr marL="457200" lvl="0" indent="-355600" algn="l" rtl="0">
              <a:spcBef>
                <a:spcPts val="0"/>
              </a:spcBef>
              <a:spcAft>
                <a:spcPts val="0"/>
              </a:spcAft>
              <a:buSzPts val="2000"/>
              <a:buChar char="◎"/>
            </a:pPr>
            <a:r>
              <a:rPr lang="en" sz="2000"/>
              <a:t>Custom C2 channels based on target behaviour</a:t>
            </a:r>
            <a:endParaRPr sz="2000"/>
          </a:p>
          <a:p>
            <a:pPr marL="457200" lvl="0" indent="-355600" algn="l" rtl="0">
              <a:spcBef>
                <a:spcPts val="0"/>
              </a:spcBef>
              <a:spcAft>
                <a:spcPts val="0"/>
              </a:spcAft>
              <a:buSzPts val="2000"/>
              <a:buChar char="◎"/>
            </a:pPr>
            <a:r>
              <a:rPr lang="en" sz="2000"/>
              <a:t>DLL proxying (loading technique that is good for evasion)</a:t>
            </a:r>
            <a:endParaRPr sz="2000"/>
          </a:p>
          <a:p>
            <a:pPr marL="457200" lvl="0" indent="-355600" algn="l" rtl="0">
              <a:spcBef>
                <a:spcPts val="0"/>
              </a:spcBef>
              <a:spcAft>
                <a:spcPts val="0"/>
              </a:spcAft>
              <a:buSzPts val="2000"/>
              <a:buChar char="◎"/>
            </a:pPr>
            <a:r>
              <a:rPr lang="en" sz="2000"/>
              <a:t>.NET and COM are great</a:t>
            </a:r>
            <a:endParaRPr sz="2000"/>
          </a:p>
          <a:p>
            <a:pPr marL="457200" lvl="0" indent="-355600" algn="l" rtl="0">
              <a:spcBef>
                <a:spcPts val="0"/>
              </a:spcBef>
              <a:spcAft>
                <a:spcPts val="0"/>
              </a:spcAft>
              <a:buSzPts val="2000"/>
              <a:buChar char="◎"/>
            </a:pPr>
            <a:r>
              <a:rPr lang="en" sz="2000"/>
              <a:t>Really anything you can do that makes your “disguise” believable</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Blending in - Payload execution</a:t>
            </a:r>
            <a:endParaRPr b="1"/>
          </a:p>
        </p:txBody>
      </p:sp>
      <p:sp>
        <p:nvSpPr>
          <p:cNvPr id="503" name="Google Shape;503;p6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52</a:t>
            </a:fld>
            <a:endParaRPr>
              <a:solidFill>
                <a:srgbClr val="CC0000"/>
              </a:solidFill>
            </a:endParaRPr>
          </a:p>
        </p:txBody>
      </p:sp>
      <p:pic>
        <p:nvPicPr>
          <p:cNvPr id="504" name="Google Shape;504;p63"/>
          <p:cNvPicPr preferRelativeResize="0"/>
          <p:nvPr/>
        </p:nvPicPr>
        <p:blipFill>
          <a:blip r:embed="rId3">
            <a:alphaModFix/>
          </a:blip>
          <a:stretch>
            <a:fillRect/>
          </a:stretch>
        </p:blipFill>
        <p:spPr>
          <a:xfrm>
            <a:off x="2465750" y="1076975"/>
            <a:ext cx="4240500" cy="3958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4"/>
          <p:cNvSpPr txBox="1">
            <a:spLocks noGrp="1"/>
          </p:cNvSpPr>
          <p:nvPr>
            <p:ph type="title"/>
          </p:nvPr>
        </p:nvSpPr>
        <p:spPr>
          <a:xfrm>
            <a:off x="723713" y="10919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tl;dr</a:t>
            </a:r>
            <a:endParaRPr b="1"/>
          </a:p>
        </p:txBody>
      </p:sp>
      <p:sp>
        <p:nvSpPr>
          <p:cNvPr id="510" name="Google Shape;510;p6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511" name="Google Shape;511;p64"/>
          <p:cNvSpPr txBox="1"/>
          <p:nvPr/>
        </p:nvSpPr>
        <p:spPr>
          <a:xfrm>
            <a:off x="2379500" y="4520025"/>
            <a:ext cx="6328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graphicFrame>
        <p:nvGraphicFramePr>
          <p:cNvPr id="512" name="Google Shape;512;p64"/>
          <p:cNvGraphicFramePr/>
          <p:nvPr/>
        </p:nvGraphicFramePr>
        <p:xfrm>
          <a:off x="466500" y="881300"/>
          <a:ext cx="3000000" cy="3000000"/>
        </p:xfrm>
        <a:graphic>
          <a:graphicData uri="http://schemas.openxmlformats.org/drawingml/2006/table">
            <a:tbl>
              <a:tblPr>
                <a:noFill/>
                <a:tableStyleId>{03A6D873-D5A2-4EB8-89C7-89DDDC0390E0}</a:tableStyleId>
              </a:tblPr>
              <a:tblGrid>
                <a:gridCol w="1617225">
                  <a:extLst>
                    <a:ext uri="{9D8B030D-6E8A-4147-A177-3AD203B41FA5}">
                      <a16:colId xmlns:a16="http://schemas.microsoft.com/office/drawing/2014/main" val="20000"/>
                    </a:ext>
                  </a:extLst>
                </a:gridCol>
                <a:gridCol w="1617225">
                  <a:extLst>
                    <a:ext uri="{9D8B030D-6E8A-4147-A177-3AD203B41FA5}">
                      <a16:colId xmlns:a16="http://schemas.microsoft.com/office/drawing/2014/main" val="20001"/>
                    </a:ext>
                  </a:extLst>
                </a:gridCol>
                <a:gridCol w="1617225">
                  <a:extLst>
                    <a:ext uri="{9D8B030D-6E8A-4147-A177-3AD203B41FA5}">
                      <a16:colId xmlns:a16="http://schemas.microsoft.com/office/drawing/2014/main" val="20002"/>
                    </a:ext>
                  </a:extLst>
                </a:gridCol>
                <a:gridCol w="1617225">
                  <a:extLst>
                    <a:ext uri="{9D8B030D-6E8A-4147-A177-3AD203B41FA5}">
                      <a16:colId xmlns:a16="http://schemas.microsoft.com/office/drawing/2014/main" val="20003"/>
                    </a:ext>
                  </a:extLst>
                </a:gridCol>
                <a:gridCol w="1617225">
                  <a:extLst>
                    <a:ext uri="{9D8B030D-6E8A-4147-A177-3AD203B41FA5}">
                      <a16:colId xmlns:a16="http://schemas.microsoft.com/office/drawing/2014/main" val="20004"/>
                    </a:ext>
                  </a:extLst>
                </a:gridCol>
              </a:tblGrid>
              <a:tr h="609575">
                <a:tc>
                  <a:txBody>
                    <a:bodyPr/>
                    <a:lstStyle/>
                    <a:p>
                      <a:pPr marL="0" lvl="0" indent="0" algn="l" rtl="0">
                        <a:spcBef>
                          <a:spcPts val="0"/>
                        </a:spcBef>
                        <a:spcAft>
                          <a:spcPts val="0"/>
                        </a:spcAft>
                        <a:buNone/>
                      </a:pPr>
                      <a:r>
                        <a:rPr lang="en" sz="1300" b="1"/>
                        <a:t>Evasion</a:t>
                      </a:r>
                      <a:endParaRPr sz="1300" b="1"/>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sz="1300" b="1"/>
                        <a:t>Evades hooks</a:t>
                      </a:r>
                      <a:endParaRPr sz="1300" b="1"/>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sz="1300" b="1"/>
                        <a:t>Evades telemetry</a:t>
                      </a:r>
                      <a:endParaRPr sz="1300" b="1"/>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sz="1300" b="1"/>
                        <a:t>Evades anomaly detection</a:t>
                      </a:r>
                      <a:endParaRPr sz="1300" b="1"/>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 sz="1300" b="1"/>
                        <a:t>Evades memory scanning</a:t>
                      </a:r>
                      <a:endParaRPr sz="1300" b="1"/>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
                        <a:t>AMSI/ETW patch</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b="1">
                        <a:solidFill>
                          <a:srgbClr val="FF0000"/>
                        </a:solidFill>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a:t>Removing hooks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a:t>Direct Syscalls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r>
                        <a:rPr lang="en"/>
                        <a:t>Encryption while sleeping</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396225">
                <a:tc>
                  <a:txBody>
                    <a:bodyPr/>
                    <a:lstStyle/>
                    <a:p>
                      <a:pPr marL="0" lvl="0" indent="0" algn="l" rtl="0">
                        <a:spcBef>
                          <a:spcPts val="0"/>
                        </a:spcBef>
                        <a:spcAft>
                          <a:spcPts val="0"/>
                        </a:spcAft>
                        <a:buNone/>
                      </a:pPr>
                      <a:r>
                        <a:rPr lang="en"/>
                        <a:t>Stack Spoofing</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 (depends)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396225">
                <a:tc>
                  <a:txBody>
                    <a:bodyPr/>
                    <a:lstStyle/>
                    <a:p>
                      <a:pPr marL="0" lvl="0" indent="0" algn="l" rtl="0">
                        <a:spcBef>
                          <a:spcPts val="0"/>
                        </a:spcBef>
                        <a:spcAft>
                          <a:spcPts val="0"/>
                        </a:spcAft>
                        <a:buNone/>
                      </a:pPr>
                      <a:r>
                        <a:rPr lang="en"/>
                        <a:t>D/Invoke</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396225">
                <a:tc>
                  <a:txBody>
                    <a:bodyPr/>
                    <a:lstStyle/>
                    <a:p>
                      <a:pPr marL="0" lvl="0" indent="0" algn="l" rtl="0">
                        <a:spcBef>
                          <a:spcPts val="0"/>
                        </a:spcBef>
                        <a:spcAft>
                          <a:spcPts val="0"/>
                        </a:spcAft>
                        <a:buNone/>
                      </a:pPr>
                      <a:r>
                        <a:rPr lang="en"/>
                        <a:t>PPID Spoofing</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396225">
                <a:tc>
                  <a:txBody>
                    <a:bodyPr/>
                    <a:lstStyle/>
                    <a:p>
                      <a:pPr marL="0" lvl="0" indent="0" algn="l" rtl="0">
                        <a:spcBef>
                          <a:spcPts val="0"/>
                        </a:spcBef>
                        <a:spcAft>
                          <a:spcPts val="0"/>
                        </a:spcAft>
                        <a:buNone/>
                      </a:pPr>
                      <a:r>
                        <a:rPr lang="en"/>
                        <a:t>PIC</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0000"/>
                          </a:solidFill>
                        </a:rPr>
                        <a:t>No</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6AA84F"/>
                          </a:solidFill>
                        </a:rPr>
                        <a:t>Yes (depends)</a:t>
                      </a:r>
                      <a:endParaRPr/>
                    </a:p>
                  </a:txBody>
                  <a:tcPr marL="91425" marR="91425" marT="91425" marB="91425">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Things to note in current implementations</a:t>
            </a:r>
            <a:endParaRPr b="1"/>
          </a:p>
        </p:txBody>
      </p:sp>
      <p:sp>
        <p:nvSpPr>
          <p:cNvPr id="518" name="Google Shape;518;p6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Specialized detection techniques are being developed</a:t>
            </a:r>
            <a:endParaRPr sz="2000"/>
          </a:p>
          <a:p>
            <a:pPr marL="457200" lvl="0" indent="-355600" algn="l" rtl="0">
              <a:spcBef>
                <a:spcPts val="0"/>
              </a:spcBef>
              <a:spcAft>
                <a:spcPts val="0"/>
              </a:spcAft>
              <a:buSzPts val="2000"/>
              <a:buChar char="◎"/>
            </a:pPr>
            <a:r>
              <a:rPr lang="en" sz="2000"/>
              <a:t>Some techniques leave their own IOCs</a:t>
            </a:r>
            <a:endParaRPr sz="2000"/>
          </a:p>
          <a:p>
            <a:pPr marL="457200" lvl="0" indent="-355600" algn="l" rtl="0">
              <a:spcBef>
                <a:spcPts val="0"/>
              </a:spcBef>
              <a:spcAft>
                <a:spcPts val="0"/>
              </a:spcAft>
              <a:buSzPts val="2000"/>
              <a:buChar char="◎"/>
            </a:pPr>
            <a:r>
              <a:rPr lang="en" sz="2000"/>
              <a:t>Combination of techniques can reduce IOCs</a:t>
            </a:r>
            <a:endParaRPr sz="2000"/>
          </a:p>
          <a:p>
            <a:pPr marL="457200" lvl="0" indent="-355600" algn="l" rtl="0">
              <a:spcBef>
                <a:spcPts val="0"/>
              </a:spcBef>
              <a:spcAft>
                <a:spcPts val="0"/>
              </a:spcAft>
              <a:buSzPts val="2000"/>
              <a:buChar char="◎"/>
            </a:pPr>
            <a:r>
              <a:rPr lang="en" sz="2000"/>
              <a:t>Operator actions matter a lot</a:t>
            </a:r>
            <a:endParaRPr sz="2000"/>
          </a:p>
          <a:p>
            <a:pPr marL="0" lvl="0" indent="0" algn="l" rtl="0">
              <a:spcBef>
                <a:spcPts val="600"/>
              </a:spcBef>
              <a:spcAft>
                <a:spcPts val="0"/>
              </a:spcAft>
              <a:buNone/>
            </a:pPr>
            <a:endParaRPr sz="2000"/>
          </a:p>
        </p:txBody>
      </p:sp>
      <p:sp>
        <p:nvSpPr>
          <p:cNvPr id="519" name="Google Shape;519;p6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520" name="Google Shape;520;p65"/>
          <p:cNvSpPr txBox="1"/>
          <p:nvPr/>
        </p:nvSpPr>
        <p:spPr>
          <a:xfrm>
            <a:off x="2379500" y="4520025"/>
            <a:ext cx="632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Detecting syscalls - </a:t>
            </a:r>
            <a:r>
              <a:rPr lang="en" sz="1100" u="sng">
                <a:solidFill>
                  <a:schemeClr val="hlink"/>
                </a:solidFill>
                <a:latin typeface="Source Sans Pro"/>
                <a:ea typeface="Source Sans Pro"/>
                <a:cs typeface="Source Sans Pro"/>
                <a:sym typeface="Source Sans Pro"/>
                <a:hlinkClick r:id="rId3"/>
              </a:rPr>
              <a:t>https://passthehashbrowns.github.io/detecting-direct-syscalls-with-frida</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Sleep protections - </a:t>
            </a:r>
            <a:r>
              <a:rPr lang="en" sz="1100" u="sng">
                <a:solidFill>
                  <a:schemeClr val="hlink"/>
                </a:solidFill>
                <a:latin typeface="Source Sans Pro"/>
                <a:ea typeface="Source Sans Pro"/>
                <a:cs typeface="Source Sans Pro"/>
                <a:sym typeface="Source Sans Pro"/>
                <a:hlinkClick r:id="rId4"/>
              </a:rPr>
              <a:t>https://github.com/mgeeky/ShellcodeFluctuation#how-do-i-use-it</a:t>
            </a:r>
            <a:endParaRPr sz="1100">
              <a:latin typeface="Source Sans Pro"/>
              <a:ea typeface="Source Sans Pro"/>
              <a:cs typeface="Source Sans Pro"/>
              <a:sym typeface="Source Sans Pro"/>
            </a:endParaRPr>
          </a:p>
          <a:p>
            <a:pPr marL="0" lvl="0" indent="0" algn="l" rtl="0">
              <a:spcBef>
                <a:spcPts val="0"/>
              </a:spcBef>
              <a:spcAft>
                <a:spcPts val="0"/>
              </a:spcAft>
              <a:buNone/>
            </a:pPr>
            <a:endParaRPr sz="1100">
              <a:latin typeface="Source Sans Pro"/>
              <a:ea typeface="Source Sans Pro"/>
              <a:cs typeface="Source Sans Pro"/>
              <a:sym typeface="Source Sans Pro"/>
            </a:endParaRPr>
          </a:p>
          <a:p>
            <a:pPr marL="0" lvl="0" indent="0" algn="l" rtl="0">
              <a:spcBef>
                <a:spcPts val="0"/>
              </a:spcBef>
              <a:spcAft>
                <a:spcPts val="0"/>
              </a:spcAft>
              <a:buNone/>
            </a:pPr>
            <a:endParaRPr sz="1100">
              <a:latin typeface="Source Sans Pro"/>
              <a:ea typeface="Source Sans Pro"/>
              <a:cs typeface="Source Sans Pro"/>
              <a:sym typeface="Source Sans Pr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Conclusion</a:t>
            </a:r>
            <a:endParaRPr b="1"/>
          </a:p>
        </p:txBody>
      </p:sp>
      <p:sp>
        <p:nvSpPr>
          <p:cNvPr id="526" name="Google Shape;526;p66"/>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Cat and mouse game</a:t>
            </a:r>
            <a:endParaRPr sz="2000"/>
          </a:p>
          <a:p>
            <a:pPr marL="457200" lvl="0" indent="-355600" algn="l" rtl="0">
              <a:spcBef>
                <a:spcPts val="0"/>
              </a:spcBef>
              <a:spcAft>
                <a:spcPts val="0"/>
              </a:spcAft>
              <a:buSzPts val="2000"/>
              <a:buChar char="◎"/>
            </a:pPr>
            <a:r>
              <a:rPr lang="en" sz="2000"/>
              <a:t>Blue has shifted their detection approach</a:t>
            </a:r>
            <a:endParaRPr sz="2000"/>
          </a:p>
          <a:p>
            <a:pPr marL="914400" lvl="1" indent="-355600" algn="l" rtl="0">
              <a:spcBef>
                <a:spcPts val="0"/>
              </a:spcBef>
              <a:spcAft>
                <a:spcPts val="0"/>
              </a:spcAft>
              <a:buSzPts val="2000"/>
              <a:buChar char="○"/>
            </a:pPr>
            <a:r>
              <a:rPr lang="en" sz="2000"/>
              <a:t>Known bad ⇒ Not known normal</a:t>
            </a:r>
            <a:endParaRPr sz="2000"/>
          </a:p>
          <a:p>
            <a:pPr marL="457200" lvl="0" indent="-355600" algn="l" rtl="0">
              <a:spcBef>
                <a:spcPts val="0"/>
              </a:spcBef>
              <a:spcAft>
                <a:spcPts val="0"/>
              </a:spcAft>
              <a:buSzPts val="2000"/>
              <a:buChar char="◎"/>
            </a:pPr>
            <a:r>
              <a:rPr lang="en" sz="2000"/>
              <a:t>Red has shifted their tradecraft accordingly</a:t>
            </a:r>
            <a:endParaRPr sz="2000"/>
          </a:p>
          <a:p>
            <a:pPr marL="457200" lvl="0" indent="-355600" algn="l" rtl="0">
              <a:spcBef>
                <a:spcPts val="0"/>
              </a:spcBef>
              <a:spcAft>
                <a:spcPts val="0"/>
              </a:spcAft>
              <a:buSzPts val="2000"/>
              <a:buChar char="◎"/>
            </a:pPr>
            <a:r>
              <a:rPr lang="en" sz="2000"/>
              <a:t>Techniques can be combined based on target</a:t>
            </a:r>
            <a:endParaRPr sz="2000"/>
          </a:p>
          <a:p>
            <a:pPr marL="457200" lvl="0" indent="-355600" algn="l" rtl="0">
              <a:spcBef>
                <a:spcPts val="0"/>
              </a:spcBef>
              <a:spcAft>
                <a:spcPts val="0"/>
              </a:spcAft>
              <a:buSzPts val="2000"/>
              <a:buChar char="◎"/>
            </a:pPr>
            <a:r>
              <a:rPr lang="en" sz="2000"/>
              <a:t>Both red and blue tradecraft are advancing</a:t>
            </a:r>
            <a:endParaRPr sz="2000"/>
          </a:p>
        </p:txBody>
      </p:sp>
      <p:sp>
        <p:nvSpPr>
          <p:cNvPr id="527" name="Google Shape;527;p6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528" name="Google Shape;528;p66"/>
          <p:cNvSpPr txBox="1"/>
          <p:nvPr/>
        </p:nvSpPr>
        <p:spPr>
          <a:xfrm>
            <a:off x="2379500" y="4520025"/>
            <a:ext cx="6328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Useful resources</a:t>
            </a:r>
            <a:endParaRPr b="1"/>
          </a:p>
        </p:txBody>
      </p:sp>
      <p:sp>
        <p:nvSpPr>
          <p:cNvPr id="534" name="Google Shape;534;p6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700" b="1"/>
              <a:t>In depth explanations</a:t>
            </a:r>
            <a:endParaRPr/>
          </a:p>
          <a:p>
            <a:pPr marL="457200" lvl="0" indent="-323850" algn="l" rtl="0">
              <a:spcBef>
                <a:spcPts val="600"/>
              </a:spcBef>
              <a:spcAft>
                <a:spcPts val="0"/>
              </a:spcAft>
              <a:buSzPts val="1500"/>
              <a:buChar char="◎"/>
            </a:pPr>
            <a:r>
              <a:rPr lang="en" sz="1500" u="sng">
                <a:solidFill>
                  <a:schemeClr val="hlink"/>
                </a:solidFill>
                <a:hlinkClick r:id="rId3"/>
              </a:rPr>
              <a:t>https://www.ired.team/offensive-security/defense-evasion</a:t>
            </a:r>
            <a:r>
              <a:rPr lang="en" sz="1500"/>
              <a:t> ⇐ general red team wiki</a:t>
            </a:r>
            <a:endParaRPr sz="1500"/>
          </a:p>
          <a:p>
            <a:pPr marL="457200" lvl="0" indent="-323850" algn="l" rtl="0">
              <a:spcBef>
                <a:spcPts val="0"/>
              </a:spcBef>
              <a:spcAft>
                <a:spcPts val="0"/>
              </a:spcAft>
              <a:buSzPts val="1500"/>
              <a:buChar char="◎"/>
            </a:pPr>
            <a:r>
              <a:rPr lang="en" sz="1500" u="sng">
                <a:solidFill>
                  <a:schemeClr val="hlink"/>
                </a:solidFill>
                <a:hlinkClick r:id="rId4"/>
              </a:rPr>
              <a:t>https://thewover.github.io/Dynamic-Invoke/</a:t>
            </a:r>
            <a:r>
              <a:rPr lang="en" sz="1500"/>
              <a:t> ⇐ d/invoke explained</a:t>
            </a:r>
            <a:endParaRPr sz="1500"/>
          </a:p>
          <a:p>
            <a:pPr marL="457200" lvl="0" indent="-323850" algn="l" rtl="0">
              <a:spcBef>
                <a:spcPts val="0"/>
              </a:spcBef>
              <a:spcAft>
                <a:spcPts val="0"/>
              </a:spcAft>
              <a:buSzPts val="1500"/>
              <a:buChar char="◎"/>
            </a:pPr>
            <a:r>
              <a:rPr lang="en" sz="1500" u="sng">
                <a:solidFill>
                  <a:schemeClr val="hlink"/>
                </a:solidFill>
                <a:hlinkClick r:id="rId5"/>
              </a:rPr>
              <a:t>https://blog.nviso.eu/2021/10/21/kernel-karnage-part-1/</a:t>
            </a:r>
            <a:r>
              <a:rPr lang="en" sz="1500"/>
              <a:t> ⇐ removing kernel callbacks</a:t>
            </a:r>
            <a:endParaRPr sz="1500"/>
          </a:p>
          <a:p>
            <a:pPr marL="457200" lvl="0" indent="-323850" algn="l" rtl="0">
              <a:spcBef>
                <a:spcPts val="0"/>
              </a:spcBef>
              <a:spcAft>
                <a:spcPts val="0"/>
              </a:spcAft>
              <a:buSzPts val="1500"/>
              <a:buChar char="◎"/>
            </a:pPr>
            <a:r>
              <a:rPr lang="en" sz="1500" u="sng">
                <a:solidFill>
                  <a:schemeClr val="hlink"/>
                </a:solidFill>
                <a:hlinkClick r:id="rId6"/>
              </a:rPr>
              <a:t>https://adamsvoboda.net/sleeping-with-a-mask-on-cobaltstrike/</a:t>
            </a:r>
            <a:r>
              <a:rPr lang="en" sz="1500"/>
              <a:t> ⇐ sleep protection</a:t>
            </a:r>
            <a:endParaRPr sz="1500"/>
          </a:p>
          <a:p>
            <a:pPr marL="457200" lvl="0" indent="-323850" algn="l" rtl="0">
              <a:spcBef>
                <a:spcPts val="0"/>
              </a:spcBef>
              <a:spcAft>
                <a:spcPts val="0"/>
              </a:spcAft>
              <a:buSzPts val="1500"/>
              <a:buChar char="◎"/>
            </a:pPr>
            <a:r>
              <a:rPr lang="en" sz="1500" u="sng">
                <a:solidFill>
                  <a:schemeClr val="hlink"/>
                </a:solidFill>
                <a:hlinkClick r:id="rId7"/>
              </a:rPr>
              <a:t>https://www.arashparsa.com/hook-heaps-and-live-free/</a:t>
            </a:r>
            <a:r>
              <a:rPr lang="en" sz="1500"/>
              <a:t> ⇐ heap encryption</a:t>
            </a:r>
            <a:endParaRPr sz="1500"/>
          </a:p>
          <a:p>
            <a:pPr marL="457200" lvl="0" indent="-323850" algn="l" rtl="0">
              <a:spcBef>
                <a:spcPts val="0"/>
              </a:spcBef>
              <a:spcAft>
                <a:spcPts val="0"/>
              </a:spcAft>
              <a:buSzPts val="1500"/>
              <a:buChar char="◎"/>
            </a:pPr>
            <a:r>
              <a:rPr lang="en" sz="1500" u="sng">
                <a:solidFill>
                  <a:schemeClr val="hlink"/>
                </a:solidFill>
                <a:hlinkClick r:id="rId8"/>
              </a:rPr>
              <a:t>https://vxug.fakedoma.in/papers/VXUG/Exclusive/HellsGate.pdf</a:t>
            </a:r>
            <a:r>
              <a:rPr lang="en" sz="1500"/>
              <a:t> ⇐ Dynamically resolving syscall numbers</a:t>
            </a:r>
            <a:endParaRPr sz="1500"/>
          </a:p>
          <a:p>
            <a:pPr marL="0" lvl="0" indent="0" algn="l" rtl="0">
              <a:spcBef>
                <a:spcPts val="600"/>
              </a:spcBef>
              <a:spcAft>
                <a:spcPts val="0"/>
              </a:spcAft>
              <a:buNone/>
            </a:pPr>
            <a:endParaRPr sz="1500"/>
          </a:p>
          <a:p>
            <a:pPr marL="0" lvl="0" indent="0" algn="l" rtl="0">
              <a:spcBef>
                <a:spcPts val="600"/>
              </a:spcBef>
              <a:spcAft>
                <a:spcPts val="0"/>
              </a:spcAft>
              <a:buNone/>
            </a:pPr>
            <a:r>
              <a:rPr lang="en" sz="1700" b="1"/>
              <a:t>Demo files</a:t>
            </a:r>
            <a:r>
              <a:rPr lang="en" sz="1700"/>
              <a:t>:</a:t>
            </a:r>
            <a:endParaRPr sz="1700"/>
          </a:p>
          <a:p>
            <a:pPr marL="457200" lvl="0" indent="-323850" algn="l" rtl="0">
              <a:spcBef>
                <a:spcPts val="600"/>
              </a:spcBef>
              <a:spcAft>
                <a:spcPts val="0"/>
              </a:spcAft>
              <a:buSzPts val="1500"/>
              <a:buChar char="◎"/>
            </a:pPr>
            <a:r>
              <a:rPr lang="en" sz="1500" u="sng">
                <a:solidFill>
                  <a:schemeClr val="hlink"/>
                </a:solidFill>
                <a:hlinkClick r:id="rId9"/>
              </a:rPr>
              <a:t>https://github.com/CodeXTF2/evasion-adventures-files</a:t>
            </a:r>
            <a:r>
              <a:rPr lang="en" sz="1500"/>
              <a:t> ⇐ Slides and unhooking demo</a:t>
            </a:r>
            <a:endParaRPr sz="1500"/>
          </a:p>
          <a:p>
            <a:pPr marL="457200" lvl="0" indent="-323850" algn="l" rtl="0">
              <a:spcBef>
                <a:spcPts val="0"/>
              </a:spcBef>
              <a:spcAft>
                <a:spcPts val="0"/>
              </a:spcAft>
              <a:buSzPts val="1500"/>
              <a:buChar char="◎"/>
            </a:pPr>
            <a:r>
              <a:rPr lang="en" sz="1500" u="sng">
                <a:solidFill>
                  <a:schemeClr val="hlink"/>
                </a:solidFill>
                <a:hlinkClick r:id="rId10"/>
              </a:rPr>
              <a:t>https://github.com/mgeeky/ShellcodeFluctuation</a:t>
            </a:r>
            <a:r>
              <a:rPr lang="en" sz="1500"/>
              <a:t> ⇐ Sleep protection demo</a:t>
            </a:r>
            <a:endParaRPr sz="1500"/>
          </a:p>
          <a:p>
            <a:pPr marL="0" lvl="0" indent="0" algn="l" rtl="0">
              <a:spcBef>
                <a:spcPts val="600"/>
              </a:spcBef>
              <a:spcAft>
                <a:spcPts val="0"/>
              </a:spcAft>
              <a:buNone/>
            </a:pPr>
            <a:endParaRPr sz="1400"/>
          </a:p>
        </p:txBody>
      </p:sp>
      <p:sp>
        <p:nvSpPr>
          <p:cNvPr id="535" name="Google Shape;535;p6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8"/>
          <p:cNvSpPr txBox="1">
            <a:spLocks noGrp="1"/>
          </p:cNvSpPr>
          <p:nvPr>
            <p:ph type="body" idx="1"/>
          </p:nvPr>
        </p:nvSpPr>
        <p:spPr>
          <a:xfrm>
            <a:off x="1931450" y="1508575"/>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000">
              <a:solidFill>
                <a:srgbClr val="CC0000"/>
              </a:solidFill>
            </a:endParaRPr>
          </a:p>
          <a:p>
            <a:pPr marL="0" lvl="0" indent="0" algn="l" rtl="0">
              <a:spcBef>
                <a:spcPts val="600"/>
              </a:spcBef>
              <a:spcAft>
                <a:spcPts val="0"/>
              </a:spcAft>
              <a:buNone/>
            </a:pPr>
            <a:r>
              <a:rPr lang="en" sz="1000">
                <a:solidFill>
                  <a:srgbClr val="CC0000"/>
                </a:solidFill>
              </a:rPr>
              <a:t>   ████████╗   ██╗░░██╗███████╗  ███████╗███╗░░██╗██████╗░</a:t>
            </a:r>
            <a:endParaRPr sz="1000">
              <a:solidFill>
                <a:srgbClr val="CC0000"/>
              </a:solidFill>
            </a:endParaRPr>
          </a:p>
          <a:p>
            <a:pPr marL="0" lvl="0" indent="0" algn="l" rtl="0">
              <a:spcBef>
                <a:spcPts val="600"/>
              </a:spcBef>
              <a:spcAft>
                <a:spcPts val="0"/>
              </a:spcAft>
              <a:buNone/>
            </a:pPr>
            <a:r>
              <a:rPr lang="en" sz="1000">
                <a:solidFill>
                  <a:srgbClr val="CC0000"/>
                </a:solidFill>
              </a:rPr>
              <a:t>   ╚══██╔══╝   ██║░░██║██╔════╝  ██╔════╝████╗░██║██╔══██╗</a:t>
            </a:r>
            <a:endParaRPr sz="1000">
              <a:solidFill>
                <a:srgbClr val="CC0000"/>
              </a:solidFill>
            </a:endParaRPr>
          </a:p>
          <a:p>
            <a:pPr marL="0" lvl="0" indent="0" algn="l" rtl="0">
              <a:spcBef>
                <a:spcPts val="600"/>
              </a:spcBef>
              <a:spcAft>
                <a:spcPts val="0"/>
              </a:spcAft>
              <a:buNone/>
            </a:pPr>
            <a:r>
              <a:rPr lang="en" sz="1000">
                <a:solidFill>
                  <a:srgbClr val="CC0000"/>
                </a:solidFill>
              </a:rPr>
              <a:t>░░░██║░░░███████║█████╗░░  █████╗░░██╔██╗██║██║░░██║</a:t>
            </a:r>
            <a:endParaRPr sz="1000">
              <a:solidFill>
                <a:srgbClr val="CC0000"/>
              </a:solidFill>
            </a:endParaRPr>
          </a:p>
          <a:p>
            <a:pPr marL="0" lvl="0" indent="0" algn="l" rtl="0">
              <a:spcBef>
                <a:spcPts val="600"/>
              </a:spcBef>
              <a:spcAft>
                <a:spcPts val="0"/>
              </a:spcAft>
              <a:buNone/>
            </a:pPr>
            <a:r>
              <a:rPr lang="en" sz="1000">
                <a:solidFill>
                  <a:srgbClr val="CC0000"/>
                </a:solidFill>
              </a:rPr>
              <a:t>░░░██║░░░██╔══██║██╔══╝░░  ██╔══╝░░██║╚████║██║░░██║</a:t>
            </a:r>
            <a:endParaRPr sz="1000">
              <a:solidFill>
                <a:srgbClr val="CC0000"/>
              </a:solidFill>
            </a:endParaRPr>
          </a:p>
          <a:p>
            <a:pPr marL="0" lvl="0" indent="0" algn="l" rtl="0">
              <a:spcBef>
                <a:spcPts val="600"/>
              </a:spcBef>
              <a:spcAft>
                <a:spcPts val="0"/>
              </a:spcAft>
              <a:buNone/>
            </a:pPr>
            <a:r>
              <a:rPr lang="en" sz="1000">
                <a:solidFill>
                  <a:srgbClr val="CC0000"/>
                </a:solidFill>
              </a:rPr>
              <a:t>░░░██║░░░██║░░██║███████╗  ███████╗██║░╚███║██████╔╝</a:t>
            </a:r>
            <a:endParaRPr sz="1000">
              <a:solidFill>
                <a:srgbClr val="CC0000"/>
              </a:solidFill>
            </a:endParaRPr>
          </a:p>
          <a:p>
            <a:pPr marL="0" lvl="0" indent="0" algn="l" rtl="0">
              <a:spcBef>
                <a:spcPts val="600"/>
              </a:spcBef>
              <a:spcAft>
                <a:spcPts val="0"/>
              </a:spcAft>
              <a:buNone/>
            </a:pPr>
            <a:r>
              <a:rPr lang="en" sz="1000">
                <a:solidFill>
                  <a:srgbClr val="CC0000"/>
                </a:solidFill>
              </a:rPr>
              <a:t>░░░╚═╝░░░╚═╝░░╚═╝╚══════╝  ╚══════╝╚═╝░░╚══╝╚═════╝░</a:t>
            </a:r>
            <a:endParaRPr sz="1000">
              <a:solidFill>
                <a:srgbClr val="CC0000"/>
              </a:solidFill>
            </a:endParaRPr>
          </a:p>
        </p:txBody>
      </p:sp>
      <p:sp>
        <p:nvSpPr>
          <p:cNvPr id="541" name="Google Shape;541;p6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542" name="Google Shape;542;p68"/>
          <p:cNvSpPr txBox="1"/>
          <p:nvPr/>
        </p:nvSpPr>
        <p:spPr>
          <a:xfrm>
            <a:off x="2898450" y="4160850"/>
            <a:ext cx="33471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CC0000"/>
                </a:solidFill>
                <a:latin typeface="Roboto Slab"/>
                <a:ea typeface="Roboto Slab"/>
                <a:cs typeface="Roboto Slab"/>
                <a:sym typeface="Roboto Slab"/>
              </a:rPr>
              <a:t>Special thanks to:</a:t>
            </a:r>
            <a:endParaRPr b="1">
              <a:solidFill>
                <a:srgbClr val="CC0000"/>
              </a:solidFill>
              <a:latin typeface="Roboto Slab"/>
              <a:ea typeface="Roboto Slab"/>
              <a:cs typeface="Roboto Slab"/>
              <a:sym typeface="Roboto Slab"/>
            </a:endParaRPr>
          </a:p>
          <a:p>
            <a:pPr marL="0" lvl="0" indent="0" algn="ctr" rtl="0">
              <a:spcBef>
                <a:spcPts val="0"/>
              </a:spcBef>
              <a:spcAft>
                <a:spcPts val="0"/>
              </a:spcAft>
              <a:buNone/>
            </a:pPr>
            <a:r>
              <a:rPr lang="en" b="1">
                <a:solidFill>
                  <a:srgbClr val="CC0000"/>
                </a:solidFill>
                <a:latin typeface="Roboto Slab"/>
                <a:ea typeface="Roboto Slab"/>
                <a:cs typeface="Roboto Slab"/>
                <a:sym typeface="Roboto Slab"/>
              </a:rPr>
              <a:t>Sunny</a:t>
            </a:r>
            <a:endParaRPr b="1">
              <a:solidFill>
                <a:srgbClr val="CC0000"/>
              </a:solidFill>
              <a:latin typeface="Roboto Slab"/>
              <a:ea typeface="Roboto Slab"/>
              <a:cs typeface="Roboto Slab"/>
              <a:sym typeface="Roboto Slab"/>
            </a:endParaRPr>
          </a:p>
          <a:p>
            <a:pPr marL="0" lvl="0" indent="0" algn="ctr" rtl="0">
              <a:spcBef>
                <a:spcPts val="0"/>
              </a:spcBef>
              <a:spcAft>
                <a:spcPts val="0"/>
              </a:spcAft>
              <a:buNone/>
            </a:pPr>
            <a:r>
              <a:rPr lang="en" b="1">
                <a:solidFill>
                  <a:srgbClr val="CC0000"/>
                </a:solidFill>
                <a:latin typeface="Roboto Slab"/>
                <a:ea typeface="Roboto Slab"/>
                <a:cs typeface="Roboto Slab"/>
                <a:sym typeface="Roboto Slab"/>
              </a:rPr>
              <a:t>Guo Gen</a:t>
            </a:r>
            <a:endParaRPr b="1">
              <a:solidFill>
                <a:srgbClr val="CC0000"/>
              </a:solidFill>
              <a:latin typeface="Roboto Slab"/>
              <a:ea typeface="Roboto Slab"/>
              <a:cs typeface="Roboto Slab"/>
              <a:sym typeface="Roboto Slab"/>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9"/>
          <p:cNvSpPr txBox="1">
            <a:spLocks noGrp="1"/>
          </p:cNvSpPr>
          <p:nvPr>
            <p:ph type="ctrTitle"/>
          </p:nvPr>
        </p:nvSpPr>
        <p:spPr>
          <a:xfrm>
            <a:off x="987450" y="2626150"/>
            <a:ext cx="7169100" cy="14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0" i="1">
                <a:solidFill>
                  <a:srgbClr val="CC0000"/>
                </a:solidFill>
                <a:latin typeface="Maven Pro"/>
                <a:ea typeface="Maven Pro"/>
                <a:cs typeface="Maven Pro"/>
                <a:sym typeface="Maven Pro"/>
              </a:rPr>
              <a:t>QnA</a:t>
            </a:r>
            <a:endParaRPr sz="7000" i="1">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b="1"/>
              <a:t>Table of contents</a:t>
            </a:r>
            <a:endParaRPr sz="2600" b="1">
              <a:solidFill>
                <a:srgbClr val="CC0000"/>
              </a:solidFill>
            </a:endParaRPr>
          </a:p>
        </p:txBody>
      </p:sp>
      <p:sp>
        <p:nvSpPr>
          <p:cNvPr id="113" name="Google Shape;113;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6</a:t>
            </a:fld>
            <a:endParaRPr>
              <a:solidFill>
                <a:srgbClr val="CC0000"/>
              </a:solidFill>
            </a:endParaRPr>
          </a:p>
        </p:txBody>
      </p:sp>
      <p:sp>
        <p:nvSpPr>
          <p:cNvPr id="114" name="Google Shape;114;p17"/>
          <p:cNvSpPr txBox="1"/>
          <p:nvPr/>
        </p:nvSpPr>
        <p:spPr>
          <a:xfrm>
            <a:off x="769000" y="1222850"/>
            <a:ext cx="7635300" cy="3155400"/>
          </a:xfrm>
          <a:prstGeom prst="rect">
            <a:avLst/>
          </a:prstGeom>
          <a:noFill/>
          <a:ln>
            <a:noFill/>
          </a:ln>
        </p:spPr>
        <p:txBody>
          <a:bodyPr spcFirstLastPara="1" wrap="square" lIns="91425" tIns="91425" rIns="91425" bIns="91425" anchor="t" anchorCtr="0">
            <a:spAutoFit/>
          </a:bodyPr>
          <a:lstStyle/>
          <a:p>
            <a:pPr marL="457200" lvl="0" indent="-355600" algn="l" rtl="0">
              <a:spcBef>
                <a:spcPts val="600"/>
              </a:spcBef>
              <a:spcAft>
                <a:spcPts val="0"/>
              </a:spcAft>
              <a:buClr>
                <a:schemeClr val="accent4"/>
              </a:buClr>
              <a:buSzPts val="2000"/>
              <a:buFont typeface="Source Sans Pro"/>
              <a:buChar char="◎"/>
            </a:pPr>
            <a:r>
              <a:rPr lang="en" sz="2000">
                <a:solidFill>
                  <a:schemeClr val="dk1"/>
                </a:solidFill>
                <a:latin typeface="Source Sans Pro"/>
                <a:ea typeface="Source Sans Pro"/>
                <a:cs typeface="Source Sans Pro"/>
                <a:sym typeface="Source Sans Pro"/>
              </a:rPr>
              <a:t>Evasion in red teaming</a:t>
            </a:r>
            <a:endParaRPr sz="2000">
              <a:solidFill>
                <a:schemeClr val="dk1"/>
              </a:solidFill>
              <a:latin typeface="Source Sans Pro"/>
              <a:ea typeface="Source Sans Pro"/>
              <a:cs typeface="Source Sans Pro"/>
              <a:sym typeface="Source Sans Pro"/>
            </a:endParaRPr>
          </a:p>
          <a:p>
            <a:pPr marL="457200" lvl="0" indent="-355600" algn="l" rtl="0">
              <a:spcBef>
                <a:spcPts val="0"/>
              </a:spcBef>
              <a:spcAft>
                <a:spcPts val="0"/>
              </a:spcAft>
              <a:buClr>
                <a:schemeClr val="accent4"/>
              </a:buClr>
              <a:buSzPts val="2000"/>
              <a:buFont typeface="Source Sans Pro"/>
              <a:buChar char="◎"/>
            </a:pPr>
            <a:r>
              <a:rPr lang="en" sz="2000">
                <a:solidFill>
                  <a:schemeClr val="dk1"/>
                </a:solidFill>
                <a:latin typeface="Source Sans Pro"/>
                <a:ea typeface="Source Sans Pro"/>
                <a:cs typeface="Source Sans Pro"/>
                <a:sym typeface="Source Sans Pro"/>
              </a:rPr>
              <a:t>Traditional vs modern evasion strategy</a:t>
            </a:r>
            <a:endParaRPr sz="2000">
              <a:solidFill>
                <a:schemeClr val="dk1"/>
              </a:solidFill>
              <a:latin typeface="Source Sans Pro"/>
              <a:ea typeface="Source Sans Pro"/>
              <a:cs typeface="Source Sans Pro"/>
              <a:sym typeface="Source Sans Pro"/>
            </a:endParaRPr>
          </a:p>
          <a:p>
            <a:pPr marL="457200" lvl="0" indent="-355600" algn="l" rtl="0">
              <a:spcBef>
                <a:spcPts val="0"/>
              </a:spcBef>
              <a:spcAft>
                <a:spcPts val="0"/>
              </a:spcAft>
              <a:buClr>
                <a:schemeClr val="accent4"/>
              </a:buClr>
              <a:buSzPts val="2000"/>
              <a:buFont typeface="Source Sans Pro"/>
              <a:buChar char="◎"/>
            </a:pPr>
            <a:r>
              <a:rPr lang="en" sz="2000">
                <a:solidFill>
                  <a:schemeClr val="dk1"/>
                </a:solidFill>
                <a:latin typeface="Source Sans Pro"/>
                <a:ea typeface="Source Sans Pro"/>
                <a:cs typeface="Source Sans Pro"/>
                <a:sym typeface="Source Sans Pro"/>
              </a:rPr>
              <a:t>Explaining modern detection techniques</a:t>
            </a:r>
            <a:endParaRPr sz="2000">
              <a:solidFill>
                <a:schemeClr val="dk1"/>
              </a:solidFill>
              <a:latin typeface="Source Sans Pro"/>
              <a:ea typeface="Source Sans Pro"/>
              <a:cs typeface="Source Sans Pro"/>
              <a:sym typeface="Source Sans Pro"/>
            </a:endParaRPr>
          </a:p>
          <a:p>
            <a:pPr marL="457200" lvl="0" indent="-355600" algn="l" rtl="0">
              <a:spcBef>
                <a:spcPts val="0"/>
              </a:spcBef>
              <a:spcAft>
                <a:spcPts val="0"/>
              </a:spcAft>
              <a:buClr>
                <a:schemeClr val="accent4"/>
              </a:buClr>
              <a:buSzPts val="2000"/>
              <a:buFont typeface="Source Sans Pro"/>
              <a:buChar char="◎"/>
            </a:pPr>
            <a:r>
              <a:rPr lang="en" sz="2000">
                <a:solidFill>
                  <a:schemeClr val="dk1"/>
                </a:solidFill>
                <a:latin typeface="Source Sans Pro"/>
                <a:ea typeface="Source Sans Pro"/>
                <a:cs typeface="Source Sans Pro"/>
                <a:sym typeface="Source Sans Pro"/>
              </a:rPr>
              <a:t>Explaining modern evasion techniques</a:t>
            </a:r>
            <a:endParaRPr sz="2000">
              <a:solidFill>
                <a:schemeClr val="dk1"/>
              </a:solidFill>
              <a:latin typeface="Source Sans Pro"/>
              <a:ea typeface="Source Sans Pro"/>
              <a:cs typeface="Source Sans Pro"/>
              <a:sym typeface="Source Sans Pro"/>
            </a:endParaRPr>
          </a:p>
          <a:p>
            <a:pPr marL="457200" lvl="0" indent="-355600" algn="l" rtl="0">
              <a:spcBef>
                <a:spcPts val="0"/>
              </a:spcBef>
              <a:spcAft>
                <a:spcPts val="0"/>
              </a:spcAft>
              <a:buClr>
                <a:schemeClr val="accent4"/>
              </a:buClr>
              <a:buSzPts val="2000"/>
              <a:buFont typeface="Source Sans Pro"/>
              <a:buChar char="◎"/>
            </a:pPr>
            <a:r>
              <a:rPr lang="en" sz="2000">
                <a:solidFill>
                  <a:schemeClr val="dk1"/>
                </a:solidFill>
                <a:latin typeface="Source Sans Pro"/>
                <a:ea typeface="Source Sans Pro"/>
                <a:cs typeface="Source Sans Pro"/>
                <a:sym typeface="Source Sans Pro"/>
              </a:rPr>
              <a:t>Some demos (yay!)</a:t>
            </a:r>
            <a:endParaRPr sz="20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endParaRPr sz="20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endParaRPr sz="20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endParaRPr sz="20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Red Teaming</a:t>
            </a:r>
            <a:endParaRPr b="1"/>
          </a:p>
        </p:txBody>
      </p:sp>
      <p:sp>
        <p:nvSpPr>
          <p:cNvPr id="120" name="Google Shape;120;p18"/>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Purpose of a red team</a:t>
            </a:r>
            <a:endParaRPr sz="2000"/>
          </a:p>
          <a:p>
            <a:pPr marL="457200" lvl="0" indent="-355600" algn="l" rtl="0">
              <a:spcBef>
                <a:spcPts val="600"/>
              </a:spcBef>
              <a:spcAft>
                <a:spcPts val="0"/>
              </a:spcAft>
              <a:buSzPts val="2000"/>
              <a:buChar char="◎"/>
            </a:pPr>
            <a:r>
              <a:rPr lang="en" sz="2000"/>
              <a:t>Evaluate security measures effectiveness against an advanced adversary</a:t>
            </a:r>
            <a:endParaRPr sz="2000"/>
          </a:p>
          <a:p>
            <a:pPr marL="457200" lvl="0" indent="-355600" algn="l" rtl="0">
              <a:spcBef>
                <a:spcPts val="0"/>
              </a:spcBef>
              <a:spcAft>
                <a:spcPts val="0"/>
              </a:spcAft>
              <a:buSzPts val="2000"/>
              <a:buChar char="◎"/>
            </a:pPr>
            <a:r>
              <a:rPr lang="en" sz="2000"/>
              <a:t>Give defenders and incident responders realistic practice</a:t>
            </a:r>
            <a:endParaRPr sz="2000"/>
          </a:p>
          <a:p>
            <a:pPr marL="457200" lvl="0" indent="-355600" algn="l" rtl="0">
              <a:spcBef>
                <a:spcPts val="0"/>
              </a:spcBef>
              <a:spcAft>
                <a:spcPts val="0"/>
              </a:spcAft>
              <a:buSzPts val="2000"/>
              <a:buChar char="◎"/>
            </a:pPr>
            <a:r>
              <a:rPr lang="en" sz="2000" b="1"/>
              <a:t>Be the “bad” guy</a:t>
            </a:r>
            <a:endParaRPr sz="2000" b="1"/>
          </a:p>
        </p:txBody>
      </p:sp>
      <p:sp>
        <p:nvSpPr>
          <p:cNvPr id="121" name="Google Shape;121;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7</a:t>
            </a:fld>
            <a:endParaRPr>
              <a:solidFill>
                <a:srgbClr val="CC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Importance of evasion in red teaming</a:t>
            </a:r>
            <a:endParaRPr b="1"/>
          </a:p>
        </p:txBody>
      </p:sp>
      <p:sp>
        <p:nvSpPr>
          <p:cNvPr id="127" name="Google Shape;127;p19"/>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Once detected:</a:t>
            </a:r>
            <a:endParaRPr sz="2000"/>
          </a:p>
          <a:p>
            <a:pPr marL="457200" lvl="0" indent="-355600" algn="l" rtl="0">
              <a:spcBef>
                <a:spcPts val="600"/>
              </a:spcBef>
              <a:spcAft>
                <a:spcPts val="0"/>
              </a:spcAft>
              <a:buSzPts val="2000"/>
              <a:buChar char="◎"/>
            </a:pPr>
            <a:r>
              <a:rPr lang="en" sz="2000"/>
              <a:t>Red team is heavily time restricted</a:t>
            </a:r>
            <a:endParaRPr sz="2000"/>
          </a:p>
          <a:p>
            <a:pPr marL="457200" lvl="0" indent="-355600" algn="l" rtl="0">
              <a:spcBef>
                <a:spcPts val="0"/>
              </a:spcBef>
              <a:spcAft>
                <a:spcPts val="0"/>
              </a:spcAft>
              <a:buSzPts val="2000"/>
              <a:buChar char="◎"/>
            </a:pPr>
            <a:r>
              <a:rPr lang="en" sz="2000"/>
              <a:t>Defenses will be on high alert instantly</a:t>
            </a:r>
            <a:endParaRPr sz="2000"/>
          </a:p>
          <a:p>
            <a:pPr marL="457200" lvl="0" indent="-355600" algn="l" rtl="0">
              <a:spcBef>
                <a:spcPts val="0"/>
              </a:spcBef>
              <a:spcAft>
                <a:spcPts val="0"/>
              </a:spcAft>
              <a:buSzPts val="2000"/>
              <a:buChar char="◎"/>
            </a:pPr>
            <a:r>
              <a:rPr lang="en" sz="2000"/>
              <a:t>Red team resources start to get burnt</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b="1"/>
              <a:t>Much harder to reach objective</a:t>
            </a:r>
            <a:endParaRPr sz="2000" b="1"/>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128" name="Google Shape;128;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CC0000"/>
                </a:solidFill>
              </a:rPr>
              <a:t>8</a:t>
            </a:fld>
            <a:endParaRPr>
              <a:solidFill>
                <a:srgbClr val="CC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ctrTitle"/>
          </p:nvPr>
        </p:nvSpPr>
        <p:spPr>
          <a:xfrm>
            <a:off x="987450" y="2626150"/>
            <a:ext cx="7169100" cy="14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i="1">
                <a:solidFill>
                  <a:srgbClr val="CC0000"/>
                </a:solidFill>
                <a:latin typeface="Maven Pro"/>
                <a:ea typeface="Maven Pro"/>
                <a:cs typeface="Maven Pro"/>
                <a:sym typeface="Maven Pro"/>
              </a:rPr>
              <a:t>Understanding the enemy</a:t>
            </a:r>
            <a:endParaRPr sz="4000" i="1">
              <a:latin typeface="Maven Pro"/>
              <a:ea typeface="Maven Pro"/>
              <a:cs typeface="Maven Pro"/>
              <a:sym typeface="Maven Pro"/>
            </a:endParaRPr>
          </a:p>
        </p:txBody>
      </p:sp>
      <p:pic>
        <p:nvPicPr>
          <p:cNvPr id="134" name="Google Shape;134;p20"/>
          <p:cNvPicPr preferRelativeResize="0"/>
          <p:nvPr/>
        </p:nvPicPr>
        <p:blipFill>
          <a:blip r:embed="rId3">
            <a:alphaModFix/>
          </a:blip>
          <a:stretch>
            <a:fillRect/>
          </a:stretch>
        </p:blipFill>
        <p:spPr>
          <a:xfrm>
            <a:off x="3137825" y="932825"/>
            <a:ext cx="2744725" cy="1601100"/>
          </a:xfrm>
          <a:prstGeom prst="rect">
            <a:avLst/>
          </a:prstGeom>
          <a:noFill/>
          <a:ln>
            <a:noFill/>
          </a:ln>
        </p:spPr>
      </p:pic>
      <p:pic>
        <p:nvPicPr>
          <p:cNvPr id="135" name="Google Shape;135;p20"/>
          <p:cNvPicPr preferRelativeResize="0"/>
          <p:nvPr/>
        </p:nvPicPr>
        <p:blipFill>
          <a:blip r:embed="rId4">
            <a:alphaModFix/>
          </a:blip>
          <a:stretch>
            <a:fillRect/>
          </a:stretch>
        </p:blipFill>
        <p:spPr>
          <a:xfrm>
            <a:off x="5413425" y="1355525"/>
            <a:ext cx="386275" cy="369975"/>
          </a:xfrm>
          <a:prstGeom prst="rect">
            <a:avLst/>
          </a:prstGeom>
          <a:noFill/>
          <a:ln>
            <a:noFill/>
          </a:ln>
        </p:spPr>
      </p:pic>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4232</Words>
  <Application>Microsoft Office PowerPoint</Application>
  <PresentationFormat>On-screen Show (16:9)</PresentationFormat>
  <Paragraphs>586</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Source Sans Pro</vt:lpstr>
      <vt:lpstr>Arial</vt:lpstr>
      <vt:lpstr>Roboto Slab</vt:lpstr>
      <vt:lpstr>Roboto</vt:lpstr>
      <vt:lpstr>Maven Pro</vt:lpstr>
      <vt:lpstr>Cordelia template</vt:lpstr>
      <vt:lpstr>Evasion Adventures</vt:lpstr>
      <vt:lpstr>ethan@kali # whoami</vt:lpstr>
      <vt:lpstr>ethan@kali # whoami</vt:lpstr>
      <vt:lpstr>Disclaimer I am obligated to put here</vt:lpstr>
      <vt:lpstr>Another disclaimer I am obligated to put here</vt:lpstr>
      <vt:lpstr>Table of contents</vt:lpstr>
      <vt:lpstr>Red Teaming</vt:lpstr>
      <vt:lpstr>Importance of evasion in red teaming</vt:lpstr>
      <vt:lpstr>Understanding the enemy</vt:lpstr>
      <vt:lpstr>Traditional detection</vt:lpstr>
      <vt:lpstr>Evading traditional detection</vt:lpstr>
      <vt:lpstr>Modern detection</vt:lpstr>
      <vt:lpstr>Modern detection</vt:lpstr>
      <vt:lpstr>Modern detection</vt:lpstr>
      <vt:lpstr>Common data collecting mechanisms</vt:lpstr>
      <vt:lpstr>Common data collecting mechanisms</vt:lpstr>
      <vt:lpstr>Common data collecting mechanisms</vt:lpstr>
      <vt:lpstr>Common data collecting mechanisms</vt:lpstr>
      <vt:lpstr>Function before being hooked</vt:lpstr>
      <vt:lpstr>Hooked function</vt:lpstr>
      <vt:lpstr>Evading modern detections</vt:lpstr>
      <vt:lpstr>General categories of evasions</vt:lpstr>
      <vt:lpstr>Evading the data collector</vt:lpstr>
      <vt:lpstr>Direct Syscalls</vt:lpstr>
      <vt:lpstr>Direct Syscalls </vt:lpstr>
      <vt:lpstr>Direct Syscalls </vt:lpstr>
      <vt:lpstr>Evading the data collector</vt:lpstr>
      <vt:lpstr>Disabling the data collector</vt:lpstr>
      <vt:lpstr>AMSI/ETW patch </vt:lpstr>
      <vt:lpstr>Breaking Procmon via ETW </vt:lpstr>
      <vt:lpstr>Understanding how EDRs hook</vt:lpstr>
      <vt:lpstr>PowerPoint Presentation</vt:lpstr>
      <vt:lpstr>Understanding how EDRs hook</vt:lpstr>
      <vt:lpstr>Understanding how EDRs hook</vt:lpstr>
      <vt:lpstr>PowerPoint Presentation</vt:lpstr>
      <vt:lpstr>PowerPoint Presentation</vt:lpstr>
      <vt:lpstr>Removing the kernel callback </vt:lpstr>
      <vt:lpstr>PowerPoint Presentation</vt:lpstr>
      <vt:lpstr>Removing function hooks from userland </vt:lpstr>
      <vt:lpstr>Removing function hooks from userland </vt:lpstr>
      <vt:lpstr>Removing function hooks from userland </vt:lpstr>
      <vt:lpstr>Demo: Unhooking</vt:lpstr>
      <vt:lpstr>Disabling the data collector</vt:lpstr>
      <vt:lpstr>Blending in</vt:lpstr>
      <vt:lpstr>Blending in</vt:lpstr>
      <vt:lpstr>Blending in</vt:lpstr>
      <vt:lpstr>Blending in</vt:lpstr>
      <vt:lpstr>Blending in</vt:lpstr>
      <vt:lpstr>Demo: Sleep protection</vt:lpstr>
      <vt:lpstr>Blending in</vt:lpstr>
      <vt:lpstr>Behaviour ⇒ Techniques</vt:lpstr>
      <vt:lpstr>Blending in - Payload execution</vt:lpstr>
      <vt:lpstr>tl;dr</vt:lpstr>
      <vt:lpstr>Things to note in current implementations</vt:lpstr>
      <vt:lpstr>Conclusion</vt:lpstr>
      <vt:lpstr>Useful resources</vt:lpstr>
      <vt:lpstr>PowerPoint Presentation</vt:lpstr>
      <vt:lpstr>QnA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Evasion Adventures</dc:title>
  <cp:lastModifiedBy>SEOW YU HERN ETHAN</cp:lastModifiedBy>
  <cp:revision>1</cp:revision>
  <dcterms:modified xsi:type="dcterms:W3CDTF">2021-12-08T16:58:05Z</dcterms:modified>
</cp:coreProperties>
</file>